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3" r:id="rId4"/>
  </p:sldMasterIdLst>
  <p:handoutMasterIdLst>
    <p:handoutMasterId r:id="rId31"/>
  </p:handoutMasterIdLst>
  <p:sldIdLst>
    <p:sldId id="257" r:id="rId5"/>
    <p:sldId id="258" r:id="rId6"/>
    <p:sldId id="276" r:id="rId7"/>
    <p:sldId id="337" r:id="rId8"/>
    <p:sldId id="278" r:id="rId9"/>
    <p:sldId id="336" r:id="rId10"/>
    <p:sldId id="297" r:id="rId11"/>
    <p:sldId id="338" r:id="rId12"/>
    <p:sldId id="310" r:id="rId13"/>
    <p:sldId id="341" r:id="rId14"/>
    <p:sldId id="340" r:id="rId15"/>
    <p:sldId id="339" r:id="rId16"/>
    <p:sldId id="309" r:id="rId17"/>
    <p:sldId id="343" r:id="rId18"/>
    <p:sldId id="342" r:id="rId19"/>
    <p:sldId id="308" r:id="rId20"/>
    <p:sldId id="307" r:id="rId21"/>
    <p:sldId id="319" r:id="rId22"/>
    <p:sldId id="344" r:id="rId23"/>
    <p:sldId id="289" r:id="rId24"/>
    <p:sldId id="326" r:id="rId25"/>
    <p:sldId id="332" r:id="rId26"/>
    <p:sldId id="331" r:id="rId27"/>
    <p:sldId id="330" r:id="rId28"/>
    <p:sldId id="329" r:id="rId29"/>
    <p:sldId id="298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3745A5-52AC-48FE-BBF4-6A8686D3691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DC134DD-5811-47D1-B2FC-F129AE7B1AA0}">
      <dgm:prSet phldrT="[Text]"/>
      <dgm:spPr>
        <a:solidFill>
          <a:schemeClr val="bg1">
            <a:lumMod val="65000"/>
            <a:alpha val="50000"/>
          </a:schemeClr>
        </a:solidFill>
      </dgm:spPr>
      <dgm:t>
        <a:bodyPr/>
        <a:lstStyle/>
        <a:p>
          <a:r>
            <a:rPr lang="en-ZA" dirty="0" smtClean="0"/>
            <a:t>Biomechanics : Kinetic &amp; Kinematic</a:t>
          </a:r>
          <a:endParaRPr lang="en-ZA" dirty="0"/>
        </a:p>
      </dgm:t>
    </dgm:pt>
    <dgm:pt modelId="{54445B09-8EBC-44D4-99AE-6F3CCC933F18}" type="parTrans" cxnId="{2F667F67-3517-483D-916D-BC8BB1C35083}">
      <dgm:prSet/>
      <dgm:spPr/>
      <dgm:t>
        <a:bodyPr/>
        <a:lstStyle/>
        <a:p>
          <a:endParaRPr lang="en-ZA"/>
        </a:p>
      </dgm:t>
    </dgm:pt>
    <dgm:pt modelId="{6010ABEA-A9AF-42D4-B3B2-9CF7891D43E0}" type="sibTrans" cxnId="{2F667F67-3517-483D-916D-BC8BB1C35083}">
      <dgm:prSet/>
      <dgm:spPr/>
      <dgm:t>
        <a:bodyPr/>
        <a:lstStyle/>
        <a:p>
          <a:endParaRPr lang="en-ZA"/>
        </a:p>
      </dgm:t>
    </dgm:pt>
    <dgm:pt modelId="{DA32110A-6A94-46B4-9E8F-B40F6BD24429}">
      <dgm:prSet phldrT="[Text]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en-ZA" dirty="0" smtClean="0"/>
            <a:t>Participant Specific Characteristics &amp; Training habits</a:t>
          </a:r>
          <a:endParaRPr lang="en-ZA" dirty="0"/>
        </a:p>
      </dgm:t>
    </dgm:pt>
    <dgm:pt modelId="{A9C44751-B265-4342-A93A-2F61D901B723}" type="parTrans" cxnId="{18D76BE5-B373-4E7D-8073-72BB4F0FB767}">
      <dgm:prSet/>
      <dgm:spPr/>
      <dgm:t>
        <a:bodyPr/>
        <a:lstStyle/>
        <a:p>
          <a:endParaRPr lang="en-ZA"/>
        </a:p>
      </dgm:t>
    </dgm:pt>
    <dgm:pt modelId="{EA1F129F-8427-4DC1-AF4F-084B70C06333}" type="sibTrans" cxnId="{18D76BE5-B373-4E7D-8073-72BB4F0FB767}">
      <dgm:prSet/>
      <dgm:spPr/>
      <dgm:t>
        <a:bodyPr/>
        <a:lstStyle/>
        <a:p>
          <a:endParaRPr lang="en-ZA"/>
        </a:p>
      </dgm:t>
    </dgm:pt>
    <dgm:pt modelId="{4F182A38-F58E-42FC-AC7A-CDCE627D809C}">
      <dgm:prSet phldrT="[Text]"/>
      <dgm:spPr>
        <a:solidFill>
          <a:schemeClr val="accent1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n-ZA" dirty="0" smtClean="0"/>
            <a:t>Hip Function</a:t>
          </a:r>
          <a:endParaRPr lang="en-ZA" dirty="0"/>
        </a:p>
      </dgm:t>
    </dgm:pt>
    <dgm:pt modelId="{8DFB88A7-741E-48B4-B89D-B80C5DC23A1D}" type="parTrans" cxnId="{CC22CD2A-2401-4BE0-BA73-0D6767B8A1B7}">
      <dgm:prSet/>
      <dgm:spPr/>
      <dgm:t>
        <a:bodyPr/>
        <a:lstStyle/>
        <a:p>
          <a:endParaRPr lang="en-ZA"/>
        </a:p>
      </dgm:t>
    </dgm:pt>
    <dgm:pt modelId="{BD05C677-C10C-4496-AFC3-AB18DFD86AA9}" type="sibTrans" cxnId="{CC22CD2A-2401-4BE0-BA73-0D6767B8A1B7}">
      <dgm:prSet/>
      <dgm:spPr/>
      <dgm:t>
        <a:bodyPr/>
        <a:lstStyle/>
        <a:p>
          <a:endParaRPr lang="en-ZA"/>
        </a:p>
      </dgm:t>
    </dgm:pt>
    <dgm:pt modelId="{DEE608B5-AAFD-46EA-92BC-DF4E2400A48F}" type="pres">
      <dgm:prSet presAssocID="{293745A5-52AC-48FE-BBF4-6A8686D3691E}" presName="compositeShape" presStyleCnt="0">
        <dgm:presLayoutVars>
          <dgm:chMax val="7"/>
          <dgm:dir/>
          <dgm:resizeHandles val="exact"/>
        </dgm:presLayoutVars>
      </dgm:prSet>
      <dgm:spPr/>
    </dgm:pt>
    <dgm:pt modelId="{E06F1EAC-B154-46FB-8AC7-C6677D929C9B}" type="pres">
      <dgm:prSet presAssocID="{7DC134DD-5811-47D1-B2FC-F129AE7B1AA0}" presName="circ1" presStyleLbl="vennNode1" presStyleIdx="0" presStyleCnt="3"/>
      <dgm:spPr/>
      <dgm:t>
        <a:bodyPr/>
        <a:lstStyle/>
        <a:p>
          <a:endParaRPr lang="en-ZA"/>
        </a:p>
      </dgm:t>
    </dgm:pt>
    <dgm:pt modelId="{6E04DE08-7BB8-40BD-A3D8-D6DA2ED3E73D}" type="pres">
      <dgm:prSet presAssocID="{7DC134DD-5811-47D1-B2FC-F129AE7B1AA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AE8DF63-443D-4906-B481-A06905DB08F5}" type="pres">
      <dgm:prSet presAssocID="{DA32110A-6A94-46B4-9E8F-B40F6BD24429}" presName="circ2" presStyleLbl="vennNode1" presStyleIdx="1" presStyleCnt="3"/>
      <dgm:spPr/>
      <dgm:t>
        <a:bodyPr/>
        <a:lstStyle/>
        <a:p>
          <a:endParaRPr lang="en-ZA"/>
        </a:p>
      </dgm:t>
    </dgm:pt>
    <dgm:pt modelId="{6E8C5F5A-0B9B-4B86-B655-82E8A68F3BEA}" type="pres">
      <dgm:prSet presAssocID="{DA32110A-6A94-46B4-9E8F-B40F6BD2442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B11AE18-C576-4A22-8442-CA304AF78673}" type="pres">
      <dgm:prSet presAssocID="{4F182A38-F58E-42FC-AC7A-CDCE627D809C}" presName="circ3" presStyleLbl="vennNode1" presStyleIdx="2" presStyleCnt="3"/>
      <dgm:spPr/>
      <dgm:t>
        <a:bodyPr/>
        <a:lstStyle/>
        <a:p>
          <a:endParaRPr lang="en-ZA"/>
        </a:p>
      </dgm:t>
    </dgm:pt>
    <dgm:pt modelId="{D61BD785-7152-4867-9224-FFAA60915158}" type="pres">
      <dgm:prSet presAssocID="{4F182A38-F58E-42FC-AC7A-CDCE627D809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B36BA8D1-EB76-4765-A945-212D19371B0A}" type="presOf" srcId="{4F182A38-F58E-42FC-AC7A-CDCE627D809C}" destId="{6B11AE18-C576-4A22-8442-CA304AF78673}" srcOrd="0" destOrd="0" presId="urn:microsoft.com/office/officeart/2005/8/layout/venn1"/>
    <dgm:cxn modelId="{42781613-638C-4638-A48B-2AFAE3A6A676}" type="presOf" srcId="{7DC134DD-5811-47D1-B2FC-F129AE7B1AA0}" destId="{6E04DE08-7BB8-40BD-A3D8-D6DA2ED3E73D}" srcOrd="1" destOrd="0" presId="urn:microsoft.com/office/officeart/2005/8/layout/venn1"/>
    <dgm:cxn modelId="{2F667F67-3517-483D-916D-BC8BB1C35083}" srcId="{293745A5-52AC-48FE-BBF4-6A8686D3691E}" destId="{7DC134DD-5811-47D1-B2FC-F129AE7B1AA0}" srcOrd="0" destOrd="0" parTransId="{54445B09-8EBC-44D4-99AE-6F3CCC933F18}" sibTransId="{6010ABEA-A9AF-42D4-B3B2-9CF7891D43E0}"/>
    <dgm:cxn modelId="{18D76BE5-B373-4E7D-8073-72BB4F0FB767}" srcId="{293745A5-52AC-48FE-BBF4-6A8686D3691E}" destId="{DA32110A-6A94-46B4-9E8F-B40F6BD24429}" srcOrd="1" destOrd="0" parTransId="{A9C44751-B265-4342-A93A-2F61D901B723}" sibTransId="{EA1F129F-8427-4DC1-AF4F-084B70C06333}"/>
    <dgm:cxn modelId="{5A8456F7-9093-444D-815F-4930D1120FAE}" type="presOf" srcId="{293745A5-52AC-48FE-BBF4-6A8686D3691E}" destId="{DEE608B5-AAFD-46EA-92BC-DF4E2400A48F}" srcOrd="0" destOrd="0" presId="urn:microsoft.com/office/officeart/2005/8/layout/venn1"/>
    <dgm:cxn modelId="{CC22CD2A-2401-4BE0-BA73-0D6767B8A1B7}" srcId="{293745A5-52AC-48FE-BBF4-6A8686D3691E}" destId="{4F182A38-F58E-42FC-AC7A-CDCE627D809C}" srcOrd="2" destOrd="0" parTransId="{8DFB88A7-741E-48B4-B89D-B80C5DC23A1D}" sibTransId="{BD05C677-C10C-4496-AFC3-AB18DFD86AA9}"/>
    <dgm:cxn modelId="{CEE2B9BB-C5F4-4343-95F3-15DDFA65C3D3}" type="presOf" srcId="{DA32110A-6A94-46B4-9E8F-B40F6BD24429}" destId="{9AE8DF63-443D-4906-B481-A06905DB08F5}" srcOrd="0" destOrd="0" presId="urn:microsoft.com/office/officeart/2005/8/layout/venn1"/>
    <dgm:cxn modelId="{CCB55327-043E-4C33-9E1D-B8809449614E}" type="presOf" srcId="{DA32110A-6A94-46B4-9E8F-B40F6BD24429}" destId="{6E8C5F5A-0B9B-4B86-B655-82E8A68F3BEA}" srcOrd="1" destOrd="0" presId="urn:microsoft.com/office/officeart/2005/8/layout/venn1"/>
    <dgm:cxn modelId="{D1EBF8BD-B855-42EE-8E4D-EB2651629367}" type="presOf" srcId="{7DC134DD-5811-47D1-B2FC-F129AE7B1AA0}" destId="{E06F1EAC-B154-46FB-8AC7-C6677D929C9B}" srcOrd="0" destOrd="0" presId="urn:microsoft.com/office/officeart/2005/8/layout/venn1"/>
    <dgm:cxn modelId="{E0D82765-9A66-4C49-B3EF-2DD050D63797}" type="presOf" srcId="{4F182A38-F58E-42FC-AC7A-CDCE627D809C}" destId="{D61BD785-7152-4867-9224-FFAA60915158}" srcOrd="1" destOrd="0" presId="urn:microsoft.com/office/officeart/2005/8/layout/venn1"/>
    <dgm:cxn modelId="{8B1852D7-2267-4C85-B0A3-3F3223149545}" type="presParOf" srcId="{DEE608B5-AAFD-46EA-92BC-DF4E2400A48F}" destId="{E06F1EAC-B154-46FB-8AC7-C6677D929C9B}" srcOrd="0" destOrd="0" presId="urn:microsoft.com/office/officeart/2005/8/layout/venn1"/>
    <dgm:cxn modelId="{070F1A1A-1CCA-4CE2-9711-7E4DBACFD739}" type="presParOf" srcId="{DEE608B5-AAFD-46EA-92BC-DF4E2400A48F}" destId="{6E04DE08-7BB8-40BD-A3D8-D6DA2ED3E73D}" srcOrd="1" destOrd="0" presId="urn:microsoft.com/office/officeart/2005/8/layout/venn1"/>
    <dgm:cxn modelId="{7450EF26-5217-4652-9E20-ED893EDD68D5}" type="presParOf" srcId="{DEE608B5-AAFD-46EA-92BC-DF4E2400A48F}" destId="{9AE8DF63-443D-4906-B481-A06905DB08F5}" srcOrd="2" destOrd="0" presId="urn:microsoft.com/office/officeart/2005/8/layout/venn1"/>
    <dgm:cxn modelId="{0EED9B0E-1606-4BA0-8FD6-AEB05D7B8665}" type="presParOf" srcId="{DEE608B5-AAFD-46EA-92BC-DF4E2400A48F}" destId="{6E8C5F5A-0B9B-4B86-B655-82E8A68F3BEA}" srcOrd="3" destOrd="0" presId="urn:microsoft.com/office/officeart/2005/8/layout/venn1"/>
    <dgm:cxn modelId="{A3FF1247-4CE6-471E-92EC-F3D3B2451BD4}" type="presParOf" srcId="{DEE608B5-AAFD-46EA-92BC-DF4E2400A48F}" destId="{6B11AE18-C576-4A22-8442-CA304AF78673}" srcOrd="4" destOrd="0" presId="urn:microsoft.com/office/officeart/2005/8/layout/venn1"/>
    <dgm:cxn modelId="{A4D97AA6-139F-4584-9227-B3EF48F1FC29}" type="presParOf" srcId="{DEE608B5-AAFD-46EA-92BC-DF4E2400A48F}" destId="{D61BD785-7152-4867-9224-FFAA6091515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6F1EAC-B154-46FB-8AC7-C6677D929C9B}">
      <dsp:nvSpPr>
        <dsp:cNvPr id="0" name=""/>
        <dsp:cNvSpPr/>
      </dsp:nvSpPr>
      <dsp:spPr>
        <a:xfrm>
          <a:off x="1051937" y="39741"/>
          <a:ext cx="1907579" cy="1907579"/>
        </a:xfrm>
        <a:prstGeom prst="ellipse">
          <a:avLst/>
        </a:prstGeom>
        <a:solidFill>
          <a:schemeClr val="bg1">
            <a:lumMod val="65000"/>
            <a:alpha val="50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300" kern="1200" dirty="0" smtClean="0"/>
            <a:t>Biomechanics : Kinetic &amp; Kinematic</a:t>
          </a:r>
          <a:endParaRPr lang="en-ZA" sz="1300" kern="1200" dirty="0"/>
        </a:p>
      </dsp:txBody>
      <dsp:txXfrm>
        <a:off x="1306281" y="373567"/>
        <a:ext cx="1398891" cy="858410"/>
      </dsp:txXfrm>
    </dsp:sp>
    <dsp:sp modelId="{9AE8DF63-443D-4906-B481-A06905DB08F5}">
      <dsp:nvSpPr>
        <dsp:cNvPr id="0" name=""/>
        <dsp:cNvSpPr/>
      </dsp:nvSpPr>
      <dsp:spPr>
        <a:xfrm>
          <a:off x="1740256" y="1231978"/>
          <a:ext cx="1907579" cy="1907579"/>
        </a:xfrm>
        <a:prstGeom prst="ellipse">
          <a:avLst/>
        </a:prstGeom>
        <a:solidFill>
          <a:srgbClr val="7030A0">
            <a:alpha val="50000"/>
          </a:srgb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300" kern="1200" dirty="0" smtClean="0"/>
            <a:t>Participant Specific Characteristics &amp; Training habits</a:t>
          </a:r>
          <a:endParaRPr lang="en-ZA" sz="1300" kern="1200" dirty="0"/>
        </a:p>
      </dsp:txBody>
      <dsp:txXfrm>
        <a:off x="2323657" y="1724769"/>
        <a:ext cx="1144547" cy="1049168"/>
      </dsp:txXfrm>
    </dsp:sp>
    <dsp:sp modelId="{6B11AE18-C576-4A22-8442-CA304AF78673}">
      <dsp:nvSpPr>
        <dsp:cNvPr id="0" name=""/>
        <dsp:cNvSpPr/>
      </dsp:nvSpPr>
      <dsp:spPr>
        <a:xfrm>
          <a:off x="363619" y="1231978"/>
          <a:ext cx="1907579" cy="1907579"/>
        </a:xfrm>
        <a:prstGeom prst="ellipse">
          <a:avLst/>
        </a:prstGeom>
        <a:solidFill>
          <a:schemeClr val="accent1">
            <a:lumMod val="40000"/>
            <a:lumOff val="60000"/>
            <a:alpha val="50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300" kern="1200" dirty="0" smtClean="0"/>
            <a:t>Hip Function</a:t>
          </a:r>
          <a:endParaRPr lang="en-ZA" sz="1300" kern="1200" dirty="0"/>
        </a:p>
      </dsp:txBody>
      <dsp:txXfrm>
        <a:off x="543249" y="1724769"/>
        <a:ext cx="1144547" cy="1049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06823-C67F-1343-9877-D87DFDB622EF}" type="datetimeFigureOut">
              <a:rPr lang="en-US" smtClean="0"/>
              <a:pPr/>
              <a:t>6/16/2017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FB811-6FDB-BA40-A3EC-3373676D88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5101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7C9B81F-C347-4BEF-BFDF-29C42F48304A}" type="datetimeFigureOut">
              <a:rPr lang="en-US" smtClean="0"/>
              <a:pPr/>
              <a:t>6/16/2017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" y="5418003"/>
            <a:ext cx="2264294" cy="1439997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374650" y="355600"/>
            <a:ext cx="8342313" cy="506240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74649" y="4275003"/>
            <a:ext cx="8342313" cy="1143000"/>
          </a:xfrm>
          <a:prstGeom prst="rect">
            <a:avLst/>
          </a:prstGeom>
        </p:spPr>
        <p:txBody>
          <a:bodyPr vert="horz" anchor="ctr"/>
          <a:lstStyle>
            <a:lvl1pPr algn="l">
              <a:defRPr sz="3200" b="0" i="0">
                <a:solidFill>
                  <a:schemeClr val="tx2">
                    <a:lumMod val="50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00058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p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" y="5418003"/>
            <a:ext cx="2264294" cy="1439997"/>
          </a:xfrm>
          <a:prstGeom prst="rect">
            <a:avLst/>
          </a:prstGeom>
        </p:spPr>
      </p:pic>
      <p:sp>
        <p:nvSpPr>
          <p:cNvPr id="5" name="Title 14"/>
          <p:cNvSpPr>
            <a:spLocks noGrp="1"/>
          </p:cNvSpPr>
          <p:nvPr>
            <p:ph type="title"/>
          </p:nvPr>
        </p:nvSpPr>
        <p:spPr>
          <a:xfrm>
            <a:off x="374649" y="355599"/>
            <a:ext cx="8342313" cy="5040000"/>
          </a:xfrm>
          <a:prstGeom prst="rect">
            <a:avLst/>
          </a:prstGeom>
          <a:ln w="6350" cmpd="sng">
            <a:solidFill>
              <a:schemeClr val="tx2">
                <a:lumMod val="50000"/>
              </a:schemeClr>
            </a:solidFill>
          </a:ln>
        </p:spPr>
        <p:txBody>
          <a:bodyPr vert="horz" anchor="ctr"/>
          <a:lstStyle>
            <a:lvl1pPr algn="ctr">
              <a:defRPr sz="3200" b="0" i="0">
                <a:solidFill>
                  <a:srgbClr val="17375E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95644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py &amp;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" y="5418003"/>
            <a:ext cx="2264294" cy="1439997"/>
          </a:xfrm>
          <a:prstGeom prst="rect">
            <a:avLst/>
          </a:prstGeom>
        </p:spPr>
      </p:pic>
      <p:sp>
        <p:nvSpPr>
          <p:cNvPr id="5" name="Title 14"/>
          <p:cNvSpPr>
            <a:spLocks noGrp="1"/>
          </p:cNvSpPr>
          <p:nvPr>
            <p:ph type="title"/>
          </p:nvPr>
        </p:nvSpPr>
        <p:spPr>
          <a:xfrm>
            <a:off x="374649" y="355599"/>
            <a:ext cx="8342313" cy="5040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 cmpd="sng">
            <a:solidFill>
              <a:schemeClr val="tx2">
                <a:lumMod val="50000"/>
              </a:schemeClr>
            </a:solidFill>
          </a:ln>
        </p:spPr>
        <p:txBody>
          <a:bodyPr vert="horz" anchor="ctr"/>
          <a:lstStyle>
            <a:lvl1pPr algn="ctr">
              <a:defRPr sz="3200" b="0" i="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54717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06400" y="331788"/>
            <a:ext cx="8332788" cy="5545137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4" y="5876444"/>
            <a:ext cx="1543428" cy="981556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05606" y="4824012"/>
            <a:ext cx="8332787" cy="1052432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sz="16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Image Caption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503488" y="6048289"/>
            <a:ext cx="3115857" cy="638348"/>
          </a:xfrm>
          <a:prstGeom prst="rect">
            <a:avLst/>
          </a:prstGeom>
        </p:spPr>
        <p:txBody>
          <a:bodyPr vert="horz" anchor="ctr"/>
          <a:lstStyle>
            <a:lvl1pPr marL="0" indent="0" algn="r">
              <a:buNone/>
              <a:defRPr sz="16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619345" y="6048289"/>
            <a:ext cx="3115857" cy="638348"/>
          </a:xfrm>
          <a:prstGeom prst="rect">
            <a:avLst/>
          </a:prstGeom>
        </p:spPr>
        <p:txBody>
          <a:bodyPr vert="horz" anchor="ctr"/>
          <a:lstStyle>
            <a:lvl1pPr marL="0" indent="0" algn="r">
              <a:buNone/>
              <a:defRPr sz="16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Slide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82122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03488" y="6048289"/>
            <a:ext cx="3115857" cy="638348"/>
          </a:xfrm>
          <a:prstGeom prst="rect">
            <a:avLst/>
          </a:prstGeom>
        </p:spPr>
        <p:txBody>
          <a:bodyPr vert="horz" anchor="ctr"/>
          <a:lstStyle>
            <a:lvl1pPr marL="0" indent="0" algn="r">
              <a:buNone/>
              <a:defRPr sz="16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09575" y="348769"/>
            <a:ext cx="8324850" cy="5527675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 Neue"/>
                <a:cs typeface="Helvetica Neue"/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  <a:latin typeface="Helvetica Neue"/>
                <a:cs typeface="Helvetica Neue"/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  <a:latin typeface="Helvetica Neue"/>
                <a:cs typeface="Helvetica Neue"/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  <a:latin typeface="Helvetica Neue"/>
                <a:cs typeface="Helvetica Neue"/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619345" y="6048289"/>
            <a:ext cx="3115857" cy="638348"/>
          </a:xfrm>
          <a:prstGeom prst="rect">
            <a:avLst/>
          </a:prstGeom>
        </p:spPr>
        <p:txBody>
          <a:bodyPr vert="horz" anchor="ctr"/>
          <a:lstStyle>
            <a:lvl1pPr marL="0" indent="0" algn="r">
              <a:buNone/>
              <a:defRPr sz="16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Slide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4" y="5876444"/>
            <a:ext cx="1543428" cy="9815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5022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Copy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03488" y="6048289"/>
            <a:ext cx="3115857" cy="638348"/>
          </a:xfrm>
          <a:prstGeom prst="rect">
            <a:avLst/>
          </a:prstGeom>
        </p:spPr>
        <p:txBody>
          <a:bodyPr vert="horz" anchor="ctr"/>
          <a:lstStyle>
            <a:lvl1pPr marL="0" indent="0" algn="r">
              <a:buNone/>
              <a:defRPr sz="16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09575" y="348769"/>
            <a:ext cx="4162425" cy="5527675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 Neue"/>
                <a:cs typeface="Helvetica Neue"/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  <a:latin typeface="Helvetica Neue"/>
                <a:cs typeface="Helvetica Neue"/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  <a:latin typeface="Helvetica Neue"/>
                <a:cs typeface="Helvetica Neue"/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  <a:latin typeface="Helvetica Neue"/>
                <a:cs typeface="Helvetica Neue"/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619345" y="6048289"/>
            <a:ext cx="3115857" cy="638348"/>
          </a:xfrm>
          <a:prstGeom prst="rect">
            <a:avLst/>
          </a:prstGeom>
        </p:spPr>
        <p:txBody>
          <a:bodyPr vert="horz" anchor="ctr"/>
          <a:lstStyle>
            <a:lvl1pPr marL="0" indent="0" algn="r">
              <a:buNone/>
              <a:defRPr sz="16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Slide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4" y="5876444"/>
            <a:ext cx="1543428" cy="981556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72000" y="349250"/>
            <a:ext cx="4162425" cy="5527675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51853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- Imag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03488" y="6048289"/>
            <a:ext cx="3115857" cy="638348"/>
          </a:xfrm>
          <a:prstGeom prst="rect">
            <a:avLst/>
          </a:prstGeom>
        </p:spPr>
        <p:txBody>
          <a:bodyPr vert="horz" anchor="ctr"/>
          <a:lstStyle>
            <a:lvl1pPr marL="0" indent="0" algn="r">
              <a:buNone/>
              <a:defRPr sz="16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777" y="348769"/>
            <a:ext cx="4162425" cy="5527675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 Neue"/>
                <a:cs typeface="Helvetica Neue"/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  <a:latin typeface="Helvetica Neue"/>
                <a:cs typeface="Helvetica Neue"/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  <a:latin typeface="Helvetica Neue"/>
                <a:cs typeface="Helvetica Neue"/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  <a:latin typeface="Helvetica Neue"/>
                <a:cs typeface="Helvetica Neue"/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619345" y="6048289"/>
            <a:ext cx="3115857" cy="638348"/>
          </a:xfrm>
          <a:prstGeom prst="rect">
            <a:avLst/>
          </a:prstGeom>
        </p:spPr>
        <p:txBody>
          <a:bodyPr vert="horz" anchor="ctr"/>
          <a:lstStyle>
            <a:lvl1pPr marL="0" indent="0" algn="r">
              <a:buNone/>
              <a:defRPr sz="16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Slide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4" y="5876444"/>
            <a:ext cx="1543428" cy="981556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10352" y="349250"/>
            <a:ext cx="4162425" cy="5527675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99990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Imag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03488" y="6048289"/>
            <a:ext cx="3115857" cy="638348"/>
          </a:xfrm>
          <a:prstGeom prst="rect">
            <a:avLst/>
          </a:prstGeom>
        </p:spPr>
        <p:txBody>
          <a:bodyPr vert="horz" anchor="ctr"/>
          <a:lstStyle>
            <a:lvl1pPr marL="0" indent="0" algn="r">
              <a:buNone/>
              <a:defRPr sz="16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777" y="348769"/>
            <a:ext cx="4162425" cy="5527675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 Neue"/>
                <a:cs typeface="Helvetica Neue"/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  <a:latin typeface="Helvetica Neue"/>
                <a:cs typeface="Helvetica Neue"/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  <a:latin typeface="Helvetica Neue"/>
                <a:cs typeface="Helvetica Neue"/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  <a:latin typeface="Helvetica Neue"/>
                <a:cs typeface="Helvetica Neue"/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619345" y="6048289"/>
            <a:ext cx="3115857" cy="638348"/>
          </a:xfrm>
          <a:prstGeom prst="rect">
            <a:avLst/>
          </a:prstGeom>
        </p:spPr>
        <p:txBody>
          <a:bodyPr vert="horz" anchor="ctr"/>
          <a:lstStyle>
            <a:lvl1pPr marL="0" indent="0" algn="r">
              <a:buNone/>
              <a:defRPr sz="16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Slide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4" y="5876444"/>
            <a:ext cx="1543428" cy="981556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10352" y="3109576"/>
            <a:ext cx="4162425" cy="2767349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0352" y="342227"/>
            <a:ext cx="4162425" cy="2767349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59937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7C9B81F-C347-4BEF-BFDF-29C42F48304A}" type="datetimeFigureOut">
              <a:rPr lang="en-US" smtClean="0"/>
              <a:pPr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6/16/2017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6/16/2017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6/16/2017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7C9B81F-C347-4BEF-BFDF-29C42F48304A}" type="datetimeFigureOut">
              <a:rPr lang="en-US" smtClean="0"/>
              <a:pPr/>
              <a:t>6/16/2017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6/16/2017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6/16/2017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21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7C9B81F-C347-4BEF-BFDF-29C42F48304A}" type="datetimeFigureOut">
              <a:rPr lang="en-US" smtClean="0"/>
              <a:pPr/>
              <a:t>6/16/2017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1015" y="1097280"/>
            <a:ext cx="7877909" cy="344816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ZA" sz="4000" b="1" i="1" dirty="0" smtClean="0">
                <a:solidFill>
                  <a:srgbClr val="0070C0"/>
                </a:solidFill>
                <a:effectLst/>
              </a:rPr>
              <a:t>Running biomechanics and hip function in the Prediction of Injury  in DISTANCE Runners</a:t>
            </a:r>
            <a:r>
              <a:rPr lang="en-ZA" b="1" dirty="0" smtClean="0">
                <a:solidFill>
                  <a:srgbClr val="0070C0"/>
                </a:solidFill>
                <a:effectLst/>
              </a:rPr>
              <a:t/>
            </a:r>
            <a:br>
              <a:rPr lang="en-ZA" b="1" dirty="0" smtClean="0">
                <a:solidFill>
                  <a:srgbClr val="0070C0"/>
                </a:solidFill>
                <a:effectLst/>
              </a:rPr>
            </a:br>
            <a:endParaRPr lang="en-US" dirty="0">
              <a:solidFill>
                <a:srgbClr val="0070C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1" y="5556738"/>
            <a:ext cx="53457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2000" b="1" dirty="0" smtClean="0"/>
              <a:t>Stacey Rosin </a:t>
            </a:r>
          </a:p>
          <a:p>
            <a:pPr algn="r"/>
            <a:r>
              <a:rPr lang="en-ZA" sz="2000" b="1" dirty="0" smtClean="0"/>
              <a:t>BSc (</a:t>
            </a:r>
            <a:r>
              <a:rPr lang="en-ZA" sz="2000" b="1" dirty="0" err="1" smtClean="0"/>
              <a:t>Physio</a:t>
            </a:r>
            <a:r>
              <a:rPr lang="en-ZA" sz="2000" b="1" dirty="0" smtClean="0"/>
              <a:t>) WITS</a:t>
            </a:r>
          </a:p>
          <a:p>
            <a:pPr algn="r"/>
            <a:r>
              <a:rPr lang="en-ZA" sz="2000" b="1" dirty="0" smtClean="0"/>
              <a:t>OMT 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8314" y="3736784"/>
            <a:ext cx="1515525" cy="161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536975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5836" y="168812"/>
            <a:ext cx="8342313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ZA" sz="2800" i="1" dirty="0" smtClean="0">
                <a:solidFill>
                  <a:srgbClr val="0070C0"/>
                </a:solidFill>
              </a:rPr>
              <a:t>#RUNSTUDY2017</a:t>
            </a:r>
            <a:endParaRPr lang="en-ZA" sz="2800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836" y="1674055"/>
            <a:ext cx="785495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/>
              <a:t> Rectus </a:t>
            </a:r>
            <a:r>
              <a:rPr lang="en-ZA" sz="2400" dirty="0" err="1" smtClean="0"/>
              <a:t>Femoris</a:t>
            </a:r>
            <a:r>
              <a:rPr lang="en-ZA" sz="2400" dirty="0" smtClean="0"/>
              <a:t> 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SzPct val="100000"/>
            </a:pPr>
            <a:r>
              <a:rPr lang="en-ZA" sz="2000" dirty="0" smtClean="0"/>
              <a:t> 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itchFamily="34" charset="0"/>
              <a:buChar char="•"/>
            </a:pPr>
            <a:endParaRPr lang="en-ZA" sz="2000" dirty="0" smtClean="0"/>
          </a:p>
          <a:p>
            <a:endParaRPr lang="en-ZA" sz="2400" dirty="0" smtClean="0"/>
          </a:p>
          <a:p>
            <a:endParaRPr lang="en-ZA" sz="2400" dirty="0" smtClean="0"/>
          </a:p>
          <a:p>
            <a:endParaRPr lang="en-ZA" sz="2400" dirty="0" smtClean="0"/>
          </a:p>
          <a:p>
            <a:endParaRPr lang="en-ZA" sz="2400" dirty="0" smtClean="0"/>
          </a:p>
          <a:p>
            <a:endParaRPr lang="en-ZA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5263" y="5240686"/>
            <a:ext cx="1515525" cy="161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836" y="2316810"/>
            <a:ext cx="3550872" cy="266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802" y="1514981"/>
            <a:ext cx="2598737" cy="346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5836" y="168812"/>
            <a:ext cx="8342313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ZA" sz="2800" i="1" dirty="0" smtClean="0">
                <a:solidFill>
                  <a:srgbClr val="0070C0"/>
                </a:solidFill>
              </a:rPr>
              <a:t>#RUNSTUDY2017</a:t>
            </a:r>
            <a:endParaRPr lang="en-ZA" sz="2800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836" y="1674055"/>
            <a:ext cx="785495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/>
              <a:t> Gluteus </a:t>
            </a:r>
            <a:r>
              <a:rPr lang="en-ZA" sz="2400" dirty="0" err="1" smtClean="0"/>
              <a:t>Medius</a:t>
            </a:r>
            <a:r>
              <a:rPr lang="en-ZA" sz="2400" dirty="0" smtClean="0"/>
              <a:t> and </a:t>
            </a:r>
            <a:r>
              <a:rPr lang="en-ZA" sz="2400" dirty="0" err="1" smtClean="0"/>
              <a:t>Maximus</a:t>
            </a:r>
            <a:r>
              <a:rPr lang="en-ZA" sz="2000" dirty="0" smtClean="0"/>
              <a:t> 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itchFamily="34" charset="0"/>
              <a:buChar char="•"/>
            </a:pPr>
            <a:endParaRPr lang="en-ZA" sz="2000" dirty="0" smtClean="0"/>
          </a:p>
          <a:p>
            <a:endParaRPr lang="en-ZA" sz="2400" dirty="0" smtClean="0"/>
          </a:p>
          <a:p>
            <a:endParaRPr lang="en-ZA" sz="2400" dirty="0" smtClean="0"/>
          </a:p>
          <a:p>
            <a:endParaRPr lang="en-ZA" sz="2400" dirty="0" smtClean="0"/>
          </a:p>
          <a:p>
            <a:endParaRPr lang="en-ZA" sz="2400" dirty="0" smtClean="0"/>
          </a:p>
          <a:p>
            <a:endParaRPr lang="en-ZA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5263" y="5240686"/>
            <a:ext cx="1515525" cy="161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649" y="2448048"/>
            <a:ext cx="3400595" cy="255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29196" y="2448048"/>
            <a:ext cx="3400594" cy="255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5836" y="168812"/>
            <a:ext cx="8342313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ZA" sz="2800" i="1" dirty="0" smtClean="0">
                <a:solidFill>
                  <a:srgbClr val="0070C0"/>
                </a:solidFill>
              </a:rPr>
              <a:t>#RUNSTUDY2017</a:t>
            </a:r>
            <a:endParaRPr lang="en-ZA" sz="2800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836" y="1674055"/>
            <a:ext cx="785495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/>
              <a:t> Biceps </a:t>
            </a:r>
            <a:r>
              <a:rPr lang="en-ZA" sz="2400" dirty="0" err="1" smtClean="0"/>
              <a:t>Femoris</a:t>
            </a:r>
            <a:r>
              <a:rPr lang="en-ZA" sz="2400" dirty="0" smtClean="0"/>
              <a:t> / </a:t>
            </a:r>
            <a:r>
              <a:rPr lang="en-ZA" sz="2400" dirty="0" err="1" smtClean="0"/>
              <a:t>Hammies</a:t>
            </a:r>
            <a:r>
              <a:rPr lang="en-ZA" sz="2000" dirty="0" smtClean="0"/>
              <a:t> 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itchFamily="34" charset="0"/>
              <a:buChar char="•"/>
            </a:pPr>
            <a:endParaRPr lang="en-ZA" sz="2000" dirty="0" smtClean="0"/>
          </a:p>
          <a:p>
            <a:endParaRPr lang="en-ZA" sz="2400" dirty="0" smtClean="0"/>
          </a:p>
          <a:p>
            <a:endParaRPr lang="en-ZA" sz="2400" dirty="0" smtClean="0"/>
          </a:p>
          <a:p>
            <a:endParaRPr lang="en-ZA" sz="2400" dirty="0" smtClean="0"/>
          </a:p>
          <a:p>
            <a:endParaRPr lang="en-ZA" sz="2400" dirty="0" smtClean="0"/>
          </a:p>
          <a:p>
            <a:endParaRPr lang="en-ZA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5263" y="5240686"/>
            <a:ext cx="1515525" cy="161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783" y="2409092"/>
            <a:ext cx="3484099" cy="261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4786801" y="2006719"/>
            <a:ext cx="2584669" cy="34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5836" y="168812"/>
            <a:ext cx="8342313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ZA" sz="2800" i="1" dirty="0" smtClean="0">
                <a:solidFill>
                  <a:srgbClr val="0070C0"/>
                </a:solidFill>
              </a:rPr>
              <a:t>#RUNSTUDY2017</a:t>
            </a:r>
            <a:endParaRPr lang="en-ZA" sz="2800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836" y="1674055"/>
            <a:ext cx="785495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/>
              <a:t>X-SENS SUPA SUIT</a:t>
            </a:r>
          </a:p>
          <a:p>
            <a:pPr lvl="2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itchFamily="34" charset="0"/>
              <a:buChar char="•"/>
            </a:pPr>
            <a:endParaRPr lang="en-ZA" sz="1000" dirty="0" smtClean="0"/>
          </a:p>
          <a:p>
            <a:pPr lvl="2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itchFamily="34" charset="0"/>
              <a:buChar char="•"/>
            </a:pPr>
            <a:endParaRPr lang="en-ZA" sz="1000" dirty="0" smtClean="0"/>
          </a:p>
          <a:p>
            <a:pPr lvl="2">
              <a:buClr>
                <a:schemeClr val="tx1">
                  <a:lumMod val="50000"/>
                  <a:lumOff val="50000"/>
                </a:schemeClr>
              </a:buClr>
              <a:buSzPct val="100000"/>
            </a:pPr>
            <a:endParaRPr lang="en-ZA" sz="2400" dirty="0" smtClean="0"/>
          </a:p>
          <a:p>
            <a:endParaRPr lang="en-ZA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5263" y="5054054"/>
            <a:ext cx="1515525" cy="161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9154" y="495600"/>
            <a:ext cx="2612805" cy="594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4473527" y="1130690"/>
            <a:ext cx="422030" cy="3622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835" y="2972069"/>
            <a:ext cx="3085985" cy="148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5836" y="168812"/>
            <a:ext cx="8342313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ZA" sz="2800" i="1" dirty="0" smtClean="0">
                <a:solidFill>
                  <a:srgbClr val="0070C0"/>
                </a:solidFill>
              </a:rPr>
              <a:t>#RUNSTUDY2017</a:t>
            </a:r>
            <a:endParaRPr lang="en-ZA" sz="2800" i="1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5263" y="5054054"/>
            <a:ext cx="1515525" cy="161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836" y="2081253"/>
            <a:ext cx="4351350" cy="339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205836" y="1311812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sz="2400" dirty="0" smtClean="0"/>
              <a:t>Avatar </a:t>
            </a:r>
            <a:r>
              <a:rPr lang="en-ZA" sz="2400" dirty="0" err="1" smtClean="0"/>
              <a:t>Config</a:t>
            </a:r>
            <a:r>
              <a:rPr lang="en-ZA" sz="2400" dirty="0" smtClean="0"/>
              <a:t>.</a:t>
            </a:r>
          </a:p>
          <a:p>
            <a:pPr lvl="2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itchFamily="34" charset="0"/>
              <a:buChar char="•"/>
            </a:pPr>
            <a:endParaRPr lang="en-ZA" sz="1000" dirty="0" smtClean="0"/>
          </a:p>
          <a:p>
            <a:pPr lvl="2">
              <a:buClr>
                <a:schemeClr val="tx1">
                  <a:lumMod val="50000"/>
                  <a:lumOff val="50000"/>
                </a:schemeClr>
              </a:buClr>
              <a:buSzPct val="100000"/>
            </a:pPr>
            <a:endParaRPr lang="en-ZA" sz="10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5836" y="168812"/>
            <a:ext cx="8342313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ZA" sz="2800" i="1" dirty="0" smtClean="0">
                <a:solidFill>
                  <a:srgbClr val="0070C0"/>
                </a:solidFill>
              </a:rPr>
              <a:t>#RUNSTUDY2017</a:t>
            </a:r>
            <a:endParaRPr lang="en-ZA" sz="2800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836" y="1674055"/>
            <a:ext cx="785495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/>
              <a:t>Y-Balance Test</a:t>
            </a:r>
          </a:p>
          <a:p>
            <a:pPr lvl="2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itchFamily="34" charset="0"/>
              <a:buChar char="•"/>
            </a:pPr>
            <a:endParaRPr lang="en-ZA" sz="1000" dirty="0" smtClean="0"/>
          </a:p>
          <a:p>
            <a:pPr lvl="2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itchFamily="34" charset="0"/>
              <a:buChar char="•"/>
            </a:pPr>
            <a:endParaRPr lang="en-ZA" sz="1000" dirty="0" smtClean="0"/>
          </a:p>
          <a:p>
            <a:pPr lvl="2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itchFamily="34" charset="0"/>
              <a:buChar char="•"/>
            </a:pPr>
            <a:endParaRPr lang="en-ZA" sz="1000" dirty="0" smtClean="0"/>
          </a:p>
          <a:p>
            <a:pPr lvl="0">
              <a:buClr>
                <a:srgbClr val="0070C0"/>
              </a:buClr>
              <a:buSzPct val="150000"/>
              <a:buFont typeface="Arial" pitchFamily="34" charset="0"/>
              <a:buChar char="•"/>
            </a:pPr>
            <a:r>
              <a:rPr lang="en-ZA" sz="2000" dirty="0" smtClean="0"/>
              <a:t> 	Dynamic stability </a:t>
            </a:r>
          </a:p>
          <a:p>
            <a:pPr lvl="0">
              <a:buClr>
                <a:srgbClr val="0070C0"/>
              </a:buClr>
              <a:buSzPct val="150000"/>
            </a:pPr>
            <a:r>
              <a:rPr lang="en-ZA" sz="2000" dirty="0" smtClean="0"/>
              <a:t>	of the lower extremity </a:t>
            </a:r>
          </a:p>
          <a:p>
            <a:pPr lvl="0">
              <a:buClr>
                <a:srgbClr val="0070C0"/>
              </a:buClr>
              <a:buSzPct val="150000"/>
            </a:pPr>
            <a:r>
              <a:rPr lang="en-ZA" sz="2000" dirty="0" smtClean="0"/>
              <a:t>	</a:t>
            </a:r>
            <a:r>
              <a:rPr lang="en-ZA" sz="1200" dirty="0" smtClean="0"/>
              <a:t>(Byrnes et al 2010; Gribble et al 2012;</a:t>
            </a:r>
          </a:p>
          <a:p>
            <a:pPr lvl="0">
              <a:buClr>
                <a:srgbClr val="0070C0"/>
              </a:buClr>
              <a:buSzPct val="150000"/>
            </a:pPr>
            <a:r>
              <a:rPr lang="en-ZA" sz="1200" dirty="0" smtClean="0"/>
              <a:t>	 </a:t>
            </a:r>
            <a:r>
              <a:rPr lang="en-ZA" sz="1200" dirty="0" err="1" smtClean="0"/>
              <a:t>Coughlan</a:t>
            </a:r>
            <a:r>
              <a:rPr lang="en-ZA" sz="1200" dirty="0" smtClean="0"/>
              <a:t> et al 2014).</a:t>
            </a:r>
          </a:p>
          <a:p>
            <a:endParaRPr lang="en-ZA" sz="2400" dirty="0" smtClean="0"/>
          </a:p>
          <a:p>
            <a:endParaRPr lang="en-ZA" sz="2400" dirty="0" smtClean="0"/>
          </a:p>
          <a:p>
            <a:endParaRPr lang="en-ZA" sz="2400" dirty="0" smtClean="0"/>
          </a:p>
          <a:p>
            <a:endParaRPr lang="en-ZA" sz="2400" dirty="0" smtClean="0"/>
          </a:p>
          <a:p>
            <a:endParaRPr lang="en-ZA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5263" y="5054054"/>
            <a:ext cx="1515525" cy="161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5958" y="653460"/>
            <a:ext cx="3189580" cy="39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5836" y="168812"/>
            <a:ext cx="8342313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ZA" sz="2800" i="1" dirty="0" smtClean="0">
                <a:solidFill>
                  <a:srgbClr val="0070C0"/>
                </a:solidFill>
              </a:rPr>
              <a:t>#RUNSTUDY2017</a:t>
            </a:r>
            <a:endParaRPr lang="en-ZA" sz="2800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835" y="1674055"/>
            <a:ext cx="8051899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/>
              <a:t>Single Leg Squat</a:t>
            </a:r>
          </a:p>
          <a:p>
            <a:endParaRPr lang="en-ZA" sz="2400" dirty="0" smtClean="0"/>
          </a:p>
          <a:p>
            <a:pPr lvl="0">
              <a:buClr>
                <a:srgbClr val="0070C0"/>
              </a:buClr>
              <a:buSzPct val="150000"/>
              <a:buFont typeface="Arial" pitchFamily="34" charset="0"/>
              <a:buChar char="•"/>
            </a:pPr>
            <a:r>
              <a:rPr lang="en-ZA" sz="2000" dirty="0" smtClean="0"/>
              <a:t> 	Possible </a:t>
            </a:r>
            <a:r>
              <a:rPr lang="en-ZA" sz="2000" dirty="0" err="1" smtClean="0"/>
              <a:t>patellofemoral</a:t>
            </a:r>
            <a:r>
              <a:rPr lang="en-ZA" sz="2000" dirty="0" smtClean="0"/>
              <a:t> </a:t>
            </a:r>
          </a:p>
          <a:p>
            <a:pPr lvl="0">
              <a:buClr>
                <a:srgbClr val="0070C0"/>
              </a:buClr>
              <a:buSzPct val="150000"/>
            </a:pPr>
            <a:r>
              <a:rPr lang="en-ZA" sz="2000" dirty="0" smtClean="0"/>
              <a:t>	pathology</a:t>
            </a:r>
            <a:r>
              <a:rPr lang="en-ZA" sz="1000" dirty="0" smtClean="0"/>
              <a:t> </a:t>
            </a:r>
          </a:p>
          <a:p>
            <a:pPr lvl="0">
              <a:buClr>
                <a:srgbClr val="0070C0"/>
              </a:buClr>
              <a:buSzPct val="150000"/>
            </a:pPr>
            <a:r>
              <a:rPr lang="en-ZA" sz="1000" dirty="0" smtClean="0"/>
              <a:t>	(</a:t>
            </a:r>
            <a:r>
              <a:rPr lang="en-ZA" sz="1200" dirty="0" err="1" smtClean="0"/>
              <a:t>Lankhorst</a:t>
            </a:r>
            <a:r>
              <a:rPr lang="en-ZA" sz="1200" dirty="0" smtClean="0"/>
              <a:t> et al 2015; Barton et al 2012</a:t>
            </a:r>
            <a:r>
              <a:rPr lang="en-ZA" sz="1000" dirty="0" smtClean="0"/>
              <a:t>)</a:t>
            </a:r>
          </a:p>
          <a:p>
            <a:pPr lvl="0">
              <a:buClr>
                <a:srgbClr val="0070C0"/>
              </a:buClr>
              <a:buSzPct val="150000"/>
            </a:pPr>
            <a:r>
              <a:rPr lang="en-ZA" sz="1000" dirty="0" smtClean="0"/>
              <a:t>	</a:t>
            </a:r>
            <a:r>
              <a:rPr lang="en-ZA" sz="2000" dirty="0" smtClean="0"/>
              <a:t>and or glut med weakness </a:t>
            </a:r>
          </a:p>
          <a:p>
            <a:pPr lvl="0">
              <a:buClr>
                <a:srgbClr val="0070C0"/>
              </a:buClr>
              <a:buSzPct val="150000"/>
            </a:pPr>
            <a:r>
              <a:rPr lang="en-ZA" sz="2000" dirty="0" smtClean="0"/>
              <a:t>	</a:t>
            </a:r>
            <a:r>
              <a:rPr lang="en-ZA" sz="1200" dirty="0" smtClean="0"/>
              <a:t>(</a:t>
            </a:r>
            <a:r>
              <a:rPr lang="en-ZA" sz="1200" dirty="0" err="1" smtClean="0"/>
              <a:t>Lankhorst</a:t>
            </a:r>
            <a:r>
              <a:rPr lang="en-ZA" sz="1200" dirty="0" smtClean="0"/>
              <a:t> et al 2015;Barton et al 2012).</a:t>
            </a:r>
          </a:p>
          <a:p>
            <a:pPr lvl="0">
              <a:buClr>
                <a:srgbClr val="0070C0"/>
              </a:buClr>
              <a:buSzPct val="150000"/>
            </a:pPr>
            <a:endParaRPr lang="en-ZA" sz="1200" dirty="0" smtClean="0"/>
          </a:p>
          <a:p>
            <a:endParaRPr lang="en-ZA" sz="2400" dirty="0" smtClean="0"/>
          </a:p>
          <a:p>
            <a:pPr lvl="0">
              <a:buClr>
                <a:srgbClr val="0070C0"/>
              </a:buClr>
              <a:buSzPct val="150000"/>
              <a:buFont typeface="Arial" pitchFamily="34" charset="0"/>
              <a:buChar char="•"/>
            </a:pPr>
            <a:r>
              <a:rPr lang="en-ZA" sz="2000" dirty="0" smtClean="0"/>
              <a:t> 	Single leg stance is a part </a:t>
            </a:r>
          </a:p>
          <a:p>
            <a:pPr lvl="0">
              <a:buClr>
                <a:srgbClr val="0070C0"/>
              </a:buClr>
              <a:buSzPct val="150000"/>
            </a:pPr>
            <a:r>
              <a:rPr lang="en-ZA" sz="2000" dirty="0" smtClean="0"/>
              <a:t>	of running gait</a:t>
            </a:r>
            <a:endParaRPr lang="en-ZA" sz="1200" dirty="0" smtClean="0"/>
          </a:p>
          <a:p>
            <a:pPr lvl="0">
              <a:buClr>
                <a:srgbClr val="0070C0"/>
              </a:buClr>
              <a:buSzPct val="150000"/>
            </a:pPr>
            <a:endParaRPr lang="en-ZA" sz="1200" dirty="0" smtClean="0"/>
          </a:p>
          <a:p>
            <a:pPr lvl="0">
              <a:buClr>
                <a:srgbClr val="0070C0"/>
              </a:buClr>
              <a:buSzPct val="150000"/>
            </a:pPr>
            <a:endParaRPr lang="en-ZA" sz="1200" dirty="0" smtClean="0"/>
          </a:p>
          <a:p>
            <a:pPr lvl="1">
              <a:buClr>
                <a:srgbClr val="0070C0"/>
              </a:buClr>
              <a:buSzPct val="150000"/>
            </a:pPr>
            <a:endParaRPr lang="en-ZA" sz="1200" dirty="0" smtClean="0"/>
          </a:p>
          <a:p>
            <a:pPr lvl="0">
              <a:buClr>
                <a:srgbClr val="0070C0"/>
              </a:buClr>
              <a:buSzPct val="150000"/>
              <a:buFont typeface="Arial" pitchFamily="34" charset="0"/>
              <a:buChar char="•"/>
            </a:pPr>
            <a:endParaRPr lang="en-ZA" sz="2000" dirty="0" smtClean="0"/>
          </a:p>
          <a:p>
            <a:endParaRPr lang="en-ZA" sz="2400" dirty="0" smtClean="0"/>
          </a:p>
          <a:p>
            <a:endParaRPr lang="en-ZA" sz="2400" dirty="0" smtClean="0"/>
          </a:p>
          <a:p>
            <a:endParaRPr lang="en-ZA" sz="2400" dirty="0" smtClean="0"/>
          </a:p>
          <a:p>
            <a:endParaRPr lang="en-ZA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88993" y="5240686"/>
            <a:ext cx="1515525" cy="161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1127" y="467751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5725551" y="1311812"/>
            <a:ext cx="436098" cy="3622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5836" y="323557"/>
            <a:ext cx="8342313" cy="1143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ZA" sz="3100" i="1" dirty="0" smtClean="0">
                <a:solidFill>
                  <a:srgbClr val="0070C0"/>
                </a:solidFill>
              </a:rPr>
              <a:t>#RUNSTUDY2017</a:t>
            </a:r>
            <a:endParaRPr lang="en-ZA" sz="3100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836" y="1466557"/>
            <a:ext cx="78549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 smtClean="0"/>
              <a:t>Injury, Socio-demographic and Training related Data</a:t>
            </a:r>
          </a:p>
          <a:p>
            <a:endParaRPr lang="en-ZA" sz="2000" dirty="0" smtClean="0"/>
          </a:p>
          <a:p>
            <a:pPr lvl="0">
              <a:buClr>
                <a:srgbClr val="0070C0"/>
              </a:buClr>
              <a:buSzPct val="150000"/>
              <a:buFont typeface="Arial" pitchFamily="34" charset="0"/>
              <a:buChar char="•"/>
            </a:pPr>
            <a:r>
              <a:rPr lang="en-ZA" sz="2000" dirty="0" smtClean="0"/>
              <a:t> 	</a:t>
            </a:r>
            <a:r>
              <a:rPr lang="en-ZA" sz="2000" b="1" dirty="0" smtClean="0">
                <a:solidFill>
                  <a:srgbClr val="002060"/>
                </a:solidFill>
              </a:rPr>
              <a:t>The ULTRA questionnaire </a:t>
            </a:r>
            <a:r>
              <a:rPr lang="en-ZA" sz="2000" dirty="0" smtClean="0"/>
              <a:t>(Hoffman and Krishnan 2013): 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ZA" sz="2000" dirty="0" smtClean="0"/>
              <a:t> Permission obtained to use the ULTRA questionnaire (United   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</a:pPr>
            <a:r>
              <a:rPr lang="en-ZA" sz="2000" dirty="0" smtClean="0"/>
              <a:t>  States).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ZA" sz="2000" dirty="0" smtClean="0"/>
              <a:t> Information regarding socio-demographics, body 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</a:pPr>
            <a:r>
              <a:rPr lang="en-ZA" sz="2000" dirty="0" smtClean="0"/>
              <a:t>  characteristics, nutritional needs, medical needs, training 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</a:pPr>
            <a:r>
              <a:rPr lang="en-ZA" sz="2000" dirty="0" smtClean="0"/>
              <a:t>  workload, and exercise related injuries. 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</a:pPr>
            <a:endParaRPr lang="en-ZA" sz="2000" dirty="0" smtClean="0"/>
          </a:p>
          <a:p>
            <a:pPr lvl="0">
              <a:buClr>
                <a:srgbClr val="0070C0"/>
              </a:buClr>
              <a:buSzPct val="150000"/>
              <a:buFont typeface="Arial" pitchFamily="34" charset="0"/>
              <a:buChar char="•"/>
            </a:pPr>
            <a:r>
              <a:rPr lang="en-ZA" dirty="0" smtClean="0"/>
              <a:t> </a:t>
            </a:r>
            <a:r>
              <a:rPr lang="en-ZA" sz="2000" dirty="0" smtClean="0"/>
              <a:t>	</a:t>
            </a:r>
            <a:r>
              <a:rPr lang="en-ZA" sz="2000" b="1" dirty="0" smtClean="0">
                <a:solidFill>
                  <a:srgbClr val="002060"/>
                </a:solidFill>
              </a:rPr>
              <a:t>An injury questionnaire</a:t>
            </a:r>
            <a:r>
              <a:rPr lang="en-ZA" sz="2000" dirty="0" smtClean="0"/>
              <a:t>: 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ZA" sz="2000" dirty="0" smtClean="0"/>
              <a:t> Evaluate the nature, onset and severity of any injuries 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</a:pPr>
            <a:r>
              <a:rPr lang="en-ZA" sz="2000" dirty="0" smtClean="0"/>
              <a:t>  sustained in the last 6 months.</a:t>
            </a:r>
          </a:p>
          <a:p>
            <a:r>
              <a:rPr lang="en-ZA" dirty="0" smtClean="0"/>
              <a:t>.</a:t>
            </a:r>
          </a:p>
          <a:p>
            <a:endParaRPr lang="en-ZA" sz="2400" dirty="0" smtClean="0"/>
          </a:p>
          <a:p>
            <a:endParaRPr lang="en-ZA" sz="2400" dirty="0" smtClean="0"/>
          </a:p>
          <a:p>
            <a:endParaRPr lang="en-ZA" sz="2400" dirty="0" smtClean="0"/>
          </a:p>
          <a:p>
            <a:endParaRPr lang="en-ZA" sz="2400" dirty="0" smtClean="0"/>
          </a:p>
          <a:p>
            <a:endParaRPr lang="en-ZA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5263" y="5015367"/>
            <a:ext cx="1515525" cy="161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5836" y="168812"/>
            <a:ext cx="8342313" cy="1143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ZA" i="1" dirty="0" smtClean="0">
                <a:solidFill>
                  <a:srgbClr val="0070C0"/>
                </a:solidFill>
              </a:rPr>
              <a:t>#RUNSTUDY2017</a:t>
            </a:r>
            <a:endParaRPr lang="en-ZA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836" y="1311809"/>
            <a:ext cx="785495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  <a:buSzPct val="150000"/>
              <a:buFont typeface="Arial" pitchFamily="34" charset="0"/>
              <a:buChar char="•"/>
            </a:pPr>
            <a:r>
              <a:rPr lang="en-ZA" sz="2000" dirty="0" smtClean="0"/>
              <a:t> 	No unreasonable additional workload will be placed on the 	participants 	thereby minimising risk of Injury. </a:t>
            </a:r>
          </a:p>
          <a:p>
            <a:pPr>
              <a:buClr>
                <a:srgbClr val="0070C0"/>
              </a:buClr>
              <a:buSzPct val="150000"/>
              <a:buFont typeface="Arial" pitchFamily="34" charset="0"/>
              <a:buChar char="•"/>
            </a:pPr>
            <a:endParaRPr lang="en-ZA" sz="2000" dirty="0" smtClean="0"/>
          </a:p>
          <a:p>
            <a:pPr>
              <a:buClr>
                <a:srgbClr val="0070C0"/>
              </a:buClr>
              <a:buSzPct val="150000"/>
              <a:buFont typeface="Arial" pitchFamily="34" charset="0"/>
              <a:buChar char="•"/>
            </a:pPr>
            <a:r>
              <a:rPr lang="en-ZA" sz="2000" dirty="0" smtClean="0"/>
              <a:t> 	Information collected will be used in this study only and not  	circulated by the researcher.  </a:t>
            </a:r>
          </a:p>
          <a:p>
            <a:pPr>
              <a:buClr>
                <a:srgbClr val="0070C0"/>
              </a:buClr>
              <a:buSzPct val="150000"/>
              <a:buFont typeface="Arial" pitchFamily="34" charset="0"/>
              <a:buChar char="•"/>
            </a:pPr>
            <a:endParaRPr lang="en-ZA" sz="2000" dirty="0" smtClean="0"/>
          </a:p>
          <a:p>
            <a:pPr>
              <a:buClr>
                <a:srgbClr val="0070C0"/>
              </a:buClr>
              <a:buSzPct val="150000"/>
              <a:buFont typeface="Arial" pitchFamily="34" charset="0"/>
              <a:buChar char="•"/>
            </a:pPr>
            <a:r>
              <a:rPr lang="en-ZA" sz="2000" dirty="0" smtClean="0"/>
              <a:t> 	Anonymity will be insured as each participant is assigned a 	study number and only the researcher will have the key to the 	study numbers. </a:t>
            </a:r>
          </a:p>
          <a:p>
            <a:pPr>
              <a:buClr>
                <a:srgbClr val="0070C0"/>
              </a:buClr>
              <a:buSzPct val="150000"/>
              <a:buFont typeface="Arial" pitchFamily="34" charset="0"/>
              <a:buChar char="•"/>
            </a:pPr>
            <a:endParaRPr lang="en-ZA" sz="2000" dirty="0" smtClean="0"/>
          </a:p>
          <a:p>
            <a:pPr>
              <a:buClr>
                <a:srgbClr val="0070C0"/>
              </a:buClr>
              <a:buSzPct val="150000"/>
              <a:buFont typeface="Arial" pitchFamily="34" charset="0"/>
              <a:buChar char="•"/>
            </a:pPr>
            <a:r>
              <a:rPr lang="en-ZA" sz="2000" dirty="0" smtClean="0"/>
              <a:t> 	Each participant will receive a recording of their 	participation in 	the </a:t>
            </a:r>
            <a:r>
              <a:rPr lang="en-ZA" sz="2000" dirty="0" smtClean="0"/>
              <a:t>study as well as feedback on ways in which to improve.</a:t>
            </a:r>
            <a:endParaRPr lang="en-ZA" sz="2000" dirty="0" smtClean="0"/>
          </a:p>
          <a:p>
            <a:endParaRPr lang="en-ZA" sz="2400" dirty="0" smtClean="0"/>
          </a:p>
          <a:p>
            <a:endParaRPr lang="en-ZA" sz="2400" dirty="0" smtClean="0"/>
          </a:p>
          <a:p>
            <a:endParaRPr lang="en-ZA" sz="2400" dirty="0" smtClean="0"/>
          </a:p>
          <a:p>
            <a:endParaRPr lang="en-ZA" sz="2400" dirty="0" smtClean="0"/>
          </a:p>
          <a:p>
            <a:endParaRPr lang="en-ZA" sz="2400" dirty="0" smtClean="0"/>
          </a:p>
          <a:p>
            <a:endParaRPr lang="en-ZA" sz="2400" dirty="0" smtClean="0"/>
          </a:p>
          <a:p>
            <a:endParaRPr lang="en-ZA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5263" y="5039989"/>
            <a:ext cx="1515525" cy="161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5836" y="168812"/>
            <a:ext cx="8342313" cy="1143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ZA" i="1" dirty="0" smtClean="0">
                <a:solidFill>
                  <a:srgbClr val="0070C0"/>
                </a:solidFill>
              </a:rPr>
              <a:t>#RUNSTUDY2017</a:t>
            </a:r>
            <a:endParaRPr lang="en-ZA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836" y="1311809"/>
            <a:ext cx="785495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70C0"/>
              </a:buClr>
              <a:buSzPct val="150000"/>
            </a:pPr>
            <a:endParaRPr lang="en-ZA" sz="2000" dirty="0" smtClean="0"/>
          </a:p>
          <a:p>
            <a:pPr algn="ctr">
              <a:buClr>
                <a:srgbClr val="0070C0"/>
              </a:buClr>
              <a:buSzPct val="150000"/>
            </a:pPr>
            <a:endParaRPr lang="en-ZA" sz="2000" dirty="0" smtClean="0"/>
          </a:p>
          <a:p>
            <a:pPr algn="ctr">
              <a:buClr>
                <a:srgbClr val="0070C0"/>
              </a:buClr>
              <a:buSzPct val="150000"/>
            </a:pPr>
            <a:endParaRPr lang="en-ZA" sz="2000" dirty="0" smtClean="0"/>
          </a:p>
          <a:p>
            <a:pPr algn="ctr">
              <a:buClr>
                <a:srgbClr val="0070C0"/>
              </a:buClr>
              <a:buSzPct val="150000"/>
            </a:pPr>
            <a:endParaRPr lang="en-ZA" sz="2000" dirty="0" smtClean="0"/>
          </a:p>
          <a:p>
            <a:pPr algn="ctr">
              <a:buClr>
                <a:srgbClr val="0070C0"/>
              </a:buClr>
              <a:buSzPct val="150000"/>
            </a:pPr>
            <a:endParaRPr lang="en-ZA" sz="2000" dirty="0" smtClean="0"/>
          </a:p>
          <a:p>
            <a:pPr algn="ctr">
              <a:buClr>
                <a:srgbClr val="0070C0"/>
              </a:buClr>
              <a:buSzPct val="150000"/>
            </a:pPr>
            <a:r>
              <a:rPr lang="en-ZA" sz="3200" b="1" dirty="0" smtClean="0"/>
              <a:t>THANK YOU</a:t>
            </a:r>
            <a:endParaRPr lang="en-ZA" sz="3200" b="1" dirty="0" smtClean="0"/>
          </a:p>
          <a:p>
            <a:endParaRPr lang="en-ZA" sz="2400" dirty="0" smtClean="0"/>
          </a:p>
          <a:p>
            <a:endParaRPr lang="en-ZA" sz="2400" dirty="0" smtClean="0"/>
          </a:p>
          <a:p>
            <a:endParaRPr lang="en-ZA" sz="2400" dirty="0" smtClean="0"/>
          </a:p>
          <a:p>
            <a:endParaRPr lang="en-ZA" sz="2400" dirty="0" smtClean="0"/>
          </a:p>
          <a:p>
            <a:endParaRPr lang="en-ZA" sz="2400" dirty="0" smtClean="0"/>
          </a:p>
          <a:p>
            <a:endParaRPr lang="en-ZA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5263" y="5039989"/>
            <a:ext cx="1515525" cy="161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5836" y="399171"/>
            <a:ext cx="8342313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ZA" i="1" dirty="0" smtClean="0">
                <a:solidFill>
                  <a:srgbClr val="0070C0"/>
                </a:solidFill>
              </a:rPr>
              <a:t>#RUNSTUDY2017</a:t>
            </a:r>
            <a:endParaRPr lang="en-ZA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836" y="1842868"/>
            <a:ext cx="803783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  <a:buSzPct val="150000"/>
            </a:pPr>
            <a:endParaRPr lang="en-ZA" sz="2400" dirty="0" smtClean="0"/>
          </a:p>
          <a:p>
            <a:pPr>
              <a:buClr>
                <a:srgbClr val="0070C0"/>
              </a:buClr>
              <a:buSzPct val="150000"/>
              <a:buFont typeface="Arial" pitchFamily="34" charset="0"/>
              <a:buChar char="•"/>
            </a:pPr>
            <a:r>
              <a:rPr lang="en-ZA" sz="2400" dirty="0" smtClean="0"/>
              <a:t> 	The majority of runners are not elite athletes</a:t>
            </a:r>
            <a:r>
              <a:rPr lang="en-ZA" sz="1200" dirty="0" smtClean="0"/>
              <a:t>(Chorley et al 2002)</a:t>
            </a:r>
          </a:p>
          <a:p>
            <a:pPr>
              <a:buClr>
                <a:srgbClr val="0070C0"/>
              </a:buClr>
              <a:buSzPct val="150000"/>
            </a:pPr>
            <a:r>
              <a:rPr lang="en-ZA" sz="1200" dirty="0" smtClean="0"/>
              <a:t>	</a:t>
            </a:r>
          </a:p>
          <a:p>
            <a:pPr>
              <a:buClr>
                <a:srgbClr val="0070C0"/>
              </a:buClr>
              <a:buSzPct val="150000"/>
              <a:buFont typeface="Arial" pitchFamily="34" charset="0"/>
              <a:buChar char="•"/>
            </a:pPr>
            <a:r>
              <a:rPr lang="en-ZA" sz="2400" dirty="0" smtClean="0"/>
              <a:t> 	</a:t>
            </a:r>
            <a:r>
              <a:rPr lang="en-ZA" sz="2800" b="1" dirty="0" smtClean="0">
                <a:solidFill>
                  <a:srgbClr val="002060"/>
                </a:solidFill>
              </a:rPr>
              <a:t>19.4% - 92.4% of runners injure themselves 	every year </a:t>
            </a:r>
            <a:r>
              <a:rPr lang="en-ZA" sz="1200" dirty="0" smtClean="0"/>
              <a:t>(van Gent et al 2015).</a:t>
            </a:r>
          </a:p>
          <a:p>
            <a:pPr>
              <a:buClr>
                <a:srgbClr val="0070C0"/>
              </a:buClr>
              <a:buSzPct val="150000"/>
            </a:pPr>
            <a:endParaRPr lang="en-ZA" sz="1200" dirty="0" smtClean="0"/>
          </a:p>
          <a:p>
            <a:pPr>
              <a:buClr>
                <a:srgbClr val="0070C0"/>
              </a:buClr>
              <a:buSzPct val="150000"/>
              <a:buFont typeface="Arial" pitchFamily="34" charset="0"/>
              <a:buChar char="•"/>
            </a:pPr>
            <a:r>
              <a:rPr lang="en-ZA" sz="2400" dirty="0" smtClean="0"/>
              <a:t> 	Incidences of injury have not changed in the past 3 	decades </a:t>
            </a:r>
            <a:r>
              <a:rPr lang="en-ZA" sz="1200" dirty="0" smtClean="0"/>
              <a:t>(Mann et al 2014; </a:t>
            </a:r>
            <a:r>
              <a:rPr lang="en-ZA" sz="1200" dirty="0" err="1" smtClean="0"/>
              <a:t>Rixe</a:t>
            </a:r>
            <a:r>
              <a:rPr lang="en-ZA" sz="1200" dirty="0" smtClean="0"/>
              <a:t> et al 2012; </a:t>
            </a:r>
            <a:r>
              <a:rPr lang="en-ZA" sz="1200" dirty="0" err="1" smtClean="0"/>
              <a:t>Subotnik</a:t>
            </a:r>
            <a:r>
              <a:rPr lang="en-ZA" sz="1200" dirty="0" smtClean="0"/>
              <a:t> 1985; Hall et al 2013)</a:t>
            </a:r>
            <a:r>
              <a:rPr lang="en-ZA" sz="2400" dirty="0" smtClean="0"/>
              <a:t> even 	though the sport has grown.</a:t>
            </a:r>
          </a:p>
          <a:p>
            <a:pPr>
              <a:buClr>
                <a:srgbClr val="0070C0"/>
              </a:buClr>
              <a:buSzPct val="150000"/>
            </a:pPr>
            <a:r>
              <a:rPr lang="en-ZA" sz="1200" dirty="0" smtClean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0255" y="5000686"/>
            <a:ext cx="1515525" cy="161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5836" y="0"/>
            <a:ext cx="8342313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ZA" dirty="0" smtClean="0">
                <a:solidFill>
                  <a:srgbClr val="0070C0"/>
                </a:solidFill>
              </a:rPr>
              <a:t>References</a:t>
            </a:r>
            <a:endParaRPr lang="en-ZA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836" y="928468"/>
            <a:ext cx="781274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ZA" sz="1600" dirty="0" smtClean="0"/>
              <a:t>Altman, A. R., &amp; Davis, I. S. (2012). Barefoot Running: Biomechanics and </a:t>
            </a:r>
            <a:r>
              <a:rPr lang="en-ZA" sz="1600" dirty="0" err="1" smtClean="0"/>
              <a:t>Implicationas</a:t>
            </a:r>
            <a:r>
              <a:rPr lang="en-ZA" sz="1600" dirty="0" smtClean="0"/>
              <a:t> for Running Injuries. </a:t>
            </a:r>
            <a:r>
              <a:rPr lang="en-ZA" sz="1600" i="1" dirty="0" smtClean="0"/>
              <a:t>Current Sports Medicine Reports; 11 (5)</a:t>
            </a:r>
            <a:r>
              <a:rPr lang="en-ZA" sz="1600" dirty="0" smtClean="0"/>
              <a:t> , 244-250.</a:t>
            </a:r>
          </a:p>
          <a:p>
            <a:pPr lvl="0"/>
            <a:r>
              <a:rPr lang="en-ZA" sz="1600" dirty="0" smtClean="0"/>
              <a:t>Barton, C. J., Lack, S., </a:t>
            </a:r>
            <a:r>
              <a:rPr lang="en-ZA" sz="1600" dirty="0" err="1" smtClean="0"/>
              <a:t>Malliaras</a:t>
            </a:r>
            <a:r>
              <a:rPr lang="en-ZA" sz="1600" dirty="0" smtClean="0"/>
              <a:t>, P., &amp; Morrissey, D. (2013). </a:t>
            </a:r>
            <a:r>
              <a:rPr lang="en-ZA" sz="1600" dirty="0" err="1" smtClean="0"/>
              <a:t>Gluteal</a:t>
            </a:r>
            <a:r>
              <a:rPr lang="en-ZA" sz="1600" dirty="0" smtClean="0"/>
              <a:t> muscle activity and </a:t>
            </a:r>
            <a:r>
              <a:rPr lang="en-ZA" sz="1600" dirty="0" err="1" smtClean="0"/>
              <a:t>patellofemoral</a:t>
            </a:r>
            <a:r>
              <a:rPr lang="en-ZA" sz="1600" dirty="0" smtClean="0"/>
              <a:t> pain syndrome: a systematic review. </a:t>
            </a:r>
            <a:r>
              <a:rPr lang="en-ZA" sz="1600" i="1" dirty="0" smtClean="0"/>
              <a:t>British Journal of Sports </a:t>
            </a:r>
            <a:r>
              <a:rPr lang="en-ZA" sz="1600" i="1" dirty="0" err="1" smtClean="0"/>
              <a:t>Medicin</a:t>
            </a:r>
            <a:r>
              <a:rPr lang="en-ZA" sz="1600" i="1" dirty="0" smtClean="0"/>
              <a:t>; 47</a:t>
            </a:r>
            <a:r>
              <a:rPr lang="en-ZA" sz="1600" dirty="0" smtClean="0"/>
              <a:t> , 207-214.</a:t>
            </a:r>
          </a:p>
          <a:p>
            <a:pPr lvl="0"/>
            <a:r>
              <a:rPr lang="en-ZA" sz="1600" dirty="0" smtClean="0"/>
              <a:t>Barton, C. J., </a:t>
            </a:r>
            <a:r>
              <a:rPr lang="en-ZA" sz="1600" dirty="0" err="1" smtClean="0"/>
              <a:t>Levinger</a:t>
            </a:r>
            <a:r>
              <a:rPr lang="en-ZA" sz="1600" dirty="0" smtClean="0"/>
              <a:t>, P., &amp; </a:t>
            </a:r>
            <a:r>
              <a:rPr lang="en-ZA" sz="1600" dirty="0" err="1" smtClean="0"/>
              <a:t>Menz</a:t>
            </a:r>
            <a:r>
              <a:rPr lang="en-ZA" sz="1600" dirty="0" smtClean="0"/>
              <a:t>, H. B. (2009). Kinematic gait characteristics associated with </a:t>
            </a:r>
            <a:r>
              <a:rPr lang="en-ZA" sz="1600" dirty="0" err="1" smtClean="0"/>
              <a:t>patellofemoral</a:t>
            </a:r>
            <a:r>
              <a:rPr lang="en-ZA" sz="1600" dirty="0" smtClean="0"/>
              <a:t> pain syndrome: a systematic review. </a:t>
            </a:r>
            <a:r>
              <a:rPr lang="en-ZA" sz="1600" i="1" dirty="0" smtClean="0"/>
              <a:t>Gait &amp; Posture; 30</a:t>
            </a:r>
            <a:r>
              <a:rPr lang="en-ZA" sz="1600" dirty="0" smtClean="0"/>
              <a:t> , 405-416.</a:t>
            </a:r>
          </a:p>
          <a:p>
            <a:pPr lvl="0"/>
            <a:r>
              <a:rPr lang="en-ZA" sz="1600" dirty="0" smtClean="0"/>
              <a:t>Chorley, J. N., </a:t>
            </a:r>
            <a:r>
              <a:rPr lang="en-ZA" sz="1600" dirty="0" err="1" smtClean="0"/>
              <a:t>Cianca</a:t>
            </a:r>
            <a:r>
              <a:rPr lang="en-ZA" sz="1600" dirty="0" smtClean="0"/>
              <a:t>, J. C., Divine, J. G., &amp; Hew, T. D. (2002). Baseline Injury Risk Factors for Runners Starting a Marathon Training Program. </a:t>
            </a:r>
            <a:r>
              <a:rPr lang="en-ZA" sz="1600" i="1" dirty="0" smtClean="0"/>
              <a:t>Clinical Journal of Sports Medicine; 12</a:t>
            </a:r>
            <a:r>
              <a:rPr lang="en-ZA" sz="1600" dirty="0" smtClean="0"/>
              <a:t> , 18-23.</a:t>
            </a:r>
          </a:p>
          <a:p>
            <a:pPr lvl="0"/>
            <a:r>
              <a:rPr lang="en-ZA" sz="1600" dirty="0" err="1" smtClean="0"/>
              <a:t>Coughlan</a:t>
            </a:r>
            <a:r>
              <a:rPr lang="en-ZA" sz="1600" dirty="0" smtClean="0"/>
              <a:t>, G. F., </a:t>
            </a:r>
            <a:r>
              <a:rPr lang="en-ZA" sz="1600" dirty="0" err="1" smtClean="0"/>
              <a:t>Fullam</a:t>
            </a:r>
            <a:r>
              <a:rPr lang="en-ZA" sz="1600" dirty="0" smtClean="0"/>
              <a:t>, K., Delahunt, E., </a:t>
            </a:r>
            <a:r>
              <a:rPr lang="en-ZA" sz="1600" dirty="0" err="1" smtClean="0"/>
              <a:t>Gissane</a:t>
            </a:r>
            <a:r>
              <a:rPr lang="en-ZA" sz="1600" dirty="0" smtClean="0"/>
              <a:t>, C., &amp; Caulfield, B. M. (2012). A Comparison Between Performance on Selected Directions of the Star Excursion Balance Test and the Y Balance Test. </a:t>
            </a:r>
            <a:r>
              <a:rPr lang="en-ZA" sz="1600" i="1" dirty="0" smtClean="0"/>
              <a:t>Journal of Athletic Training; 47(4)</a:t>
            </a:r>
            <a:r>
              <a:rPr lang="en-ZA" sz="1600" dirty="0" smtClean="0"/>
              <a:t> , 366-371.</a:t>
            </a:r>
          </a:p>
          <a:p>
            <a:pPr lvl="0"/>
            <a:r>
              <a:rPr lang="en-ZA" sz="1600" dirty="0" smtClean="0"/>
              <a:t>Daly, C., McCarthy </a:t>
            </a:r>
            <a:r>
              <a:rPr lang="en-ZA" sz="1600" dirty="0" err="1" smtClean="0"/>
              <a:t>Persson</a:t>
            </a:r>
            <a:r>
              <a:rPr lang="en-ZA" sz="1600" dirty="0" smtClean="0"/>
              <a:t>, U., </a:t>
            </a:r>
            <a:r>
              <a:rPr lang="en-ZA" sz="1600" dirty="0" err="1" smtClean="0"/>
              <a:t>Twycross</a:t>
            </a:r>
            <a:r>
              <a:rPr lang="en-ZA" sz="1600" dirty="0" smtClean="0"/>
              <a:t>-Lewis, R., </a:t>
            </a:r>
            <a:r>
              <a:rPr lang="en-ZA" sz="1600" dirty="0" err="1" smtClean="0"/>
              <a:t>Woledge</a:t>
            </a:r>
            <a:r>
              <a:rPr lang="en-ZA" sz="1600" dirty="0" smtClean="0"/>
              <a:t>, R., &amp; Morrissey, D. (2015). The Biomechanics of running in athletes with previous hamstring injury: A case-control study . </a:t>
            </a:r>
            <a:r>
              <a:rPr lang="en-ZA" sz="1600" i="1" dirty="0" smtClean="0"/>
              <a:t>Scandinavian Journal of Medicine and Science in Sports</a:t>
            </a:r>
            <a:r>
              <a:rPr lang="en-ZA" sz="1600" dirty="0" smtClean="0"/>
              <a:t> , 1-8.</a:t>
            </a:r>
          </a:p>
          <a:p>
            <a:pPr lvl="0"/>
            <a:r>
              <a:rPr lang="en-ZA" sz="1600" dirty="0" smtClean="0"/>
              <a:t>Davis, I. S. (2014). The Re-emergence of the Minimal Running Shoe. </a:t>
            </a:r>
            <a:r>
              <a:rPr lang="en-ZA" sz="1600" i="1" dirty="0" smtClean="0"/>
              <a:t>Journal of </a:t>
            </a:r>
          </a:p>
          <a:p>
            <a:pPr lvl="0"/>
            <a:r>
              <a:rPr lang="en-ZA" sz="1600" i="1" dirty="0" smtClean="0"/>
              <a:t>				Orthopaedic &amp; Sports Physical Therapy, 44 (10)</a:t>
            </a:r>
            <a:r>
              <a:rPr lang="en-ZA" sz="1600" dirty="0" smtClean="0"/>
              <a:t> , 775-784.</a:t>
            </a:r>
          </a:p>
          <a:p>
            <a:endParaRPr lang="en-ZA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4581" y="6021339"/>
            <a:ext cx="784004" cy="83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5836" y="0"/>
            <a:ext cx="8342313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ZA" dirty="0" smtClean="0">
                <a:solidFill>
                  <a:srgbClr val="0070C0"/>
                </a:solidFill>
              </a:rPr>
              <a:t>References</a:t>
            </a:r>
            <a:endParaRPr lang="en-ZA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836" y="1311809"/>
            <a:ext cx="7854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sz="1600" dirty="0" smtClean="0"/>
          </a:p>
          <a:p>
            <a:endParaRPr lang="en-ZA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05836" y="928468"/>
            <a:ext cx="785495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ZA" sz="1600" dirty="0" err="1" smtClean="0"/>
              <a:t>Ellapen</a:t>
            </a:r>
            <a:r>
              <a:rPr lang="en-ZA" sz="1600" dirty="0" smtClean="0"/>
              <a:t>, T. J., </a:t>
            </a:r>
            <a:r>
              <a:rPr lang="en-ZA" sz="1600" dirty="0" err="1" smtClean="0"/>
              <a:t>Satyendra</a:t>
            </a:r>
            <a:r>
              <a:rPr lang="en-ZA" sz="1600" dirty="0" smtClean="0"/>
              <a:t>, S., Morris, J., &amp; van </a:t>
            </a:r>
            <a:r>
              <a:rPr lang="en-ZA" sz="1600" dirty="0" err="1" smtClean="0"/>
              <a:t>Heerden</a:t>
            </a:r>
            <a:r>
              <a:rPr lang="en-ZA" sz="1600" dirty="0" smtClean="0"/>
              <a:t>, H. J. (2013). Common running musculoskeletal injuries among recreational half-marathon runners in KwaZulu-Natal. </a:t>
            </a:r>
            <a:r>
              <a:rPr lang="en-ZA" sz="1600" i="1" dirty="0" smtClean="0"/>
              <a:t>South African Journal of Sports Medicine; 25 (2)</a:t>
            </a:r>
            <a:r>
              <a:rPr lang="en-ZA" sz="1600" dirty="0" smtClean="0"/>
              <a:t> , 39-43.</a:t>
            </a:r>
          </a:p>
          <a:p>
            <a:pPr lvl="0"/>
            <a:r>
              <a:rPr lang="en-ZA" sz="1600" dirty="0" smtClean="0"/>
              <a:t>Ferber, R., Kendall, K. D., &amp; McElroy, L. (2010). Normative and Critical Criteria for </a:t>
            </a:r>
            <a:r>
              <a:rPr lang="en-ZA" sz="1600" dirty="0" err="1" smtClean="0"/>
              <a:t>Iliotibial</a:t>
            </a:r>
            <a:r>
              <a:rPr lang="en-ZA" sz="1600" dirty="0" smtClean="0"/>
              <a:t> Band and </a:t>
            </a:r>
            <a:r>
              <a:rPr lang="en-ZA" sz="1600" dirty="0" err="1" smtClean="0"/>
              <a:t>Iliopsoas</a:t>
            </a:r>
            <a:r>
              <a:rPr lang="en-ZA" sz="1600" dirty="0" smtClean="0"/>
              <a:t> Muscle Flexibility. </a:t>
            </a:r>
            <a:r>
              <a:rPr lang="en-ZA" sz="1600" i="1" dirty="0" smtClean="0"/>
              <a:t>Journal of Athletic Training; 45 (4)</a:t>
            </a:r>
            <a:r>
              <a:rPr lang="en-ZA" sz="1600" dirty="0" smtClean="0"/>
              <a:t> , 344-348.</a:t>
            </a:r>
          </a:p>
          <a:p>
            <a:pPr lvl="0"/>
            <a:r>
              <a:rPr lang="en-ZA" sz="1600" dirty="0" err="1" smtClean="0"/>
              <a:t>Filipa</a:t>
            </a:r>
            <a:r>
              <a:rPr lang="en-ZA" sz="1600" dirty="0" smtClean="0"/>
              <a:t>, A., Byrnes, R., </a:t>
            </a:r>
            <a:r>
              <a:rPr lang="en-ZA" sz="1600" dirty="0" err="1" smtClean="0"/>
              <a:t>Paterno</a:t>
            </a:r>
            <a:r>
              <a:rPr lang="en-ZA" sz="1600" dirty="0" smtClean="0"/>
              <a:t>, M. V., Myer, G. D., &amp; Hewett, T. E. (2010). Neuromuscular Training Improves Performance on the Star Excursion Balance Test in Young Female Athletes. </a:t>
            </a:r>
            <a:r>
              <a:rPr lang="en-ZA" sz="1600" i="1" dirty="0" smtClean="0"/>
              <a:t>Journal of Orthopaedics and Sports Physical Therapy</a:t>
            </a:r>
            <a:r>
              <a:rPr lang="en-ZA" sz="1600" dirty="0" smtClean="0"/>
              <a:t> , 551-558.</a:t>
            </a:r>
          </a:p>
          <a:p>
            <a:pPr lvl="0"/>
            <a:r>
              <a:rPr lang="en-ZA" sz="1600" dirty="0" smtClean="0"/>
              <a:t>Gribble, P. A., </a:t>
            </a:r>
            <a:r>
              <a:rPr lang="en-ZA" sz="1600" dirty="0" err="1" smtClean="0"/>
              <a:t>Hertel</a:t>
            </a:r>
            <a:r>
              <a:rPr lang="en-ZA" sz="1600" dirty="0" smtClean="0"/>
              <a:t>, J., &amp; </a:t>
            </a:r>
            <a:r>
              <a:rPr lang="en-ZA" sz="1600" dirty="0" err="1" smtClean="0"/>
              <a:t>Plisky</a:t>
            </a:r>
            <a:r>
              <a:rPr lang="en-ZA" sz="1600" dirty="0" smtClean="0"/>
              <a:t>, P. (2012). Using the Star Excursion Balance Test to Assess Dynamic Postural-Control Deficits and Outcomes in Lower Extremity Injury: A Literature and Systematic Review. </a:t>
            </a:r>
            <a:r>
              <a:rPr lang="en-ZA" sz="1600" i="1" dirty="0" smtClean="0"/>
              <a:t>Journal of Athletic Training; 47 (3)</a:t>
            </a:r>
            <a:r>
              <a:rPr lang="en-ZA" sz="1600" dirty="0" smtClean="0"/>
              <a:t> , 339-357.</a:t>
            </a:r>
          </a:p>
          <a:p>
            <a:pPr lvl="0"/>
            <a:r>
              <a:rPr lang="en-ZA" sz="1600" dirty="0" smtClean="0"/>
              <a:t>Hall, J. P., Barton, C., Jones, P. R., &amp; Morrissey, D. (2013). The Biomechanical Differences Between Barefoot and Shod Distance Running: A Systematic Review and Preliminary Meta-Analysis. </a:t>
            </a:r>
            <a:r>
              <a:rPr lang="en-ZA" sz="1600" i="1" dirty="0" smtClean="0"/>
              <a:t>Sports Medicine; 43</a:t>
            </a:r>
            <a:r>
              <a:rPr lang="en-ZA" sz="1600" dirty="0" smtClean="0"/>
              <a:t> , 1335-1353.</a:t>
            </a:r>
          </a:p>
          <a:p>
            <a:pPr lvl="0"/>
            <a:r>
              <a:rPr lang="en-ZA" sz="1600" dirty="0" err="1" smtClean="0"/>
              <a:t>Heinert</a:t>
            </a:r>
            <a:r>
              <a:rPr lang="en-ZA" sz="1600" dirty="0" smtClean="0"/>
              <a:t>, B. L., </a:t>
            </a:r>
            <a:r>
              <a:rPr lang="en-ZA" sz="1600" dirty="0" err="1" smtClean="0"/>
              <a:t>Kernozek</a:t>
            </a:r>
            <a:r>
              <a:rPr lang="en-ZA" sz="1600" dirty="0" smtClean="0"/>
              <a:t>, T. W., </a:t>
            </a:r>
            <a:r>
              <a:rPr lang="en-ZA" sz="1600" dirty="0" err="1" smtClean="0"/>
              <a:t>Greany</a:t>
            </a:r>
            <a:r>
              <a:rPr lang="en-ZA" sz="1600" dirty="0" smtClean="0"/>
              <a:t>, J. F., &amp; </a:t>
            </a:r>
            <a:r>
              <a:rPr lang="en-ZA" sz="1600" dirty="0" err="1" smtClean="0"/>
              <a:t>Fater</a:t>
            </a:r>
            <a:r>
              <a:rPr lang="en-ZA" sz="1600" dirty="0" smtClean="0"/>
              <a:t>, D. C. (2008). Hip Abductor Weakness and Lower </a:t>
            </a:r>
            <a:r>
              <a:rPr lang="en-ZA" sz="1600" dirty="0" err="1" smtClean="0"/>
              <a:t>Extermity</a:t>
            </a:r>
            <a:r>
              <a:rPr lang="en-ZA" sz="1600" dirty="0" smtClean="0"/>
              <a:t> Kinematics During Running. </a:t>
            </a:r>
            <a:r>
              <a:rPr lang="en-ZA" sz="1600" i="1" dirty="0" smtClean="0"/>
              <a:t>Journal of Sport Rehabilitation</a:t>
            </a:r>
            <a:r>
              <a:rPr lang="en-ZA" sz="1600" dirty="0" smtClean="0"/>
              <a:t> , 243-256.</a:t>
            </a:r>
          </a:p>
          <a:p>
            <a:endParaRPr lang="en-ZA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4581" y="6021339"/>
            <a:ext cx="784004" cy="83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5836" y="0"/>
            <a:ext cx="8342313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ZA" dirty="0" smtClean="0">
                <a:solidFill>
                  <a:srgbClr val="0070C0"/>
                </a:solidFill>
              </a:rPr>
              <a:t>References</a:t>
            </a:r>
            <a:endParaRPr lang="en-ZA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836" y="1311809"/>
            <a:ext cx="7854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sz="1600" dirty="0" smtClean="0"/>
          </a:p>
          <a:p>
            <a:endParaRPr lang="en-ZA" sz="1600" dirty="0" smtClean="0"/>
          </a:p>
          <a:p>
            <a:endParaRPr lang="en-ZA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05836" y="914403"/>
            <a:ext cx="785495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ZA" sz="1600" dirty="0" smtClean="0"/>
              <a:t>Hoffman, M. D., &amp; Krishnan, E. (2013). Exercise Behaviour of </a:t>
            </a:r>
            <a:r>
              <a:rPr lang="en-ZA" sz="1600" dirty="0" err="1" smtClean="0"/>
              <a:t>Ultramarathon</a:t>
            </a:r>
            <a:r>
              <a:rPr lang="en-ZA" sz="1600" dirty="0" smtClean="0"/>
              <a:t> Runners: Baseline Findings From the ULTRA Study. </a:t>
            </a:r>
            <a:r>
              <a:rPr lang="en-ZA" sz="1600" i="1" dirty="0" smtClean="0"/>
              <a:t>Journal of Strength and Conditioning Research; 27 (11)</a:t>
            </a:r>
            <a:r>
              <a:rPr lang="en-ZA" sz="1600" dirty="0" smtClean="0"/>
              <a:t> , 2939-2945.</a:t>
            </a:r>
          </a:p>
          <a:p>
            <a:pPr lvl="0"/>
            <a:r>
              <a:rPr lang="en-ZA" sz="1600" dirty="0" smtClean="0"/>
              <a:t>Hopper, D., Deacon, S., Das, S., Jain, A., Riddell, D., Hall, T., et al. (2005). Dynamic soft tissue mobilisation increases hamstring flexibility in healthy male subjects. </a:t>
            </a:r>
            <a:r>
              <a:rPr lang="en-ZA" sz="1600" i="1" dirty="0" smtClean="0"/>
              <a:t>British </a:t>
            </a:r>
            <a:r>
              <a:rPr lang="en-ZA" sz="1600" i="1" dirty="0" err="1" smtClean="0"/>
              <a:t>Jourmal</a:t>
            </a:r>
            <a:r>
              <a:rPr lang="en-ZA" sz="1600" i="1" dirty="0" smtClean="0"/>
              <a:t> of Sports Medicine</a:t>
            </a:r>
            <a:r>
              <a:rPr lang="en-ZA" sz="1600" dirty="0" smtClean="0"/>
              <a:t> , 594-598.</a:t>
            </a:r>
          </a:p>
          <a:p>
            <a:pPr lvl="0"/>
            <a:r>
              <a:rPr lang="en-ZA" sz="1600" dirty="0" smtClean="0"/>
              <a:t>Ireland, M. L., </a:t>
            </a:r>
            <a:r>
              <a:rPr lang="en-ZA" sz="1600" dirty="0" err="1" smtClean="0"/>
              <a:t>Willson</a:t>
            </a:r>
            <a:r>
              <a:rPr lang="en-ZA" sz="1600" dirty="0" smtClean="0"/>
              <a:t>, J. D., </a:t>
            </a:r>
            <a:r>
              <a:rPr lang="en-ZA" sz="1600" dirty="0" err="1" smtClean="0"/>
              <a:t>Ballantyne</a:t>
            </a:r>
            <a:r>
              <a:rPr lang="en-ZA" sz="1600" dirty="0" smtClean="0"/>
              <a:t>, B. T., &amp; Davis, I. M. (2015). Hip Strength in Females With and Without </a:t>
            </a:r>
            <a:r>
              <a:rPr lang="en-ZA" sz="1600" dirty="0" err="1" smtClean="0"/>
              <a:t>Patellofemoral</a:t>
            </a:r>
            <a:r>
              <a:rPr lang="en-ZA" sz="1600" dirty="0" smtClean="0"/>
              <a:t> Pain. </a:t>
            </a:r>
            <a:r>
              <a:rPr lang="en-ZA" sz="1600" i="1" dirty="0" smtClean="0"/>
              <a:t>Journal of Orthopaedic and Sports Physical Therapy; 33</a:t>
            </a:r>
            <a:r>
              <a:rPr lang="en-ZA" sz="1600" dirty="0" smtClean="0"/>
              <a:t> , 671-676.</a:t>
            </a:r>
          </a:p>
          <a:p>
            <a:pPr lvl="0"/>
            <a:r>
              <a:rPr lang="en-ZA" sz="1600" dirty="0" err="1" smtClean="0"/>
              <a:t>Lankhorst</a:t>
            </a:r>
            <a:r>
              <a:rPr lang="en-ZA" sz="1600" dirty="0" smtClean="0"/>
              <a:t>, N. E., </a:t>
            </a:r>
            <a:r>
              <a:rPr lang="en-ZA" sz="1600" dirty="0" err="1" smtClean="0"/>
              <a:t>Bierma-Zeinstra</a:t>
            </a:r>
            <a:r>
              <a:rPr lang="en-ZA" sz="1600" dirty="0" smtClean="0"/>
              <a:t>, S. M., &amp; van </a:t>
            </a:r>
            <a:r>
              <a:rPr lang="en-ZA" sz="1600" dirty="0" err="1" smtClean="0"/>
              <a:t>Middelkoop</a:t>
            </a:r>
            <a:r>
              <a:rPr lang="en-ZA" sz="1600" dirty="0" smtClean="0"/>
              <a:t>, M. (2013). Factors associated with </a:t>
            </a:r>
            <a:r>
              <a:rPr lang="en-ZA" sz="1600" dirty="0" err="1" smtClean="0"/>
              <a:t>patellofemoral</a:t>
            </a:r>
            <a:r>
              <a:rPr lang="en-ZA" sz="1600" dirty="0" smtClean="0"/>
              <a:t> pain syndrome: a systematic review. </a:t>
            </a:r>
            <a:r>
              <a:rPr lang="en-ZA" sz="1600" i="1" dirty="0" smtClean="0"/>
              <a:t>British Journal of Sports Medicine; 47</a:t>
            </a:r>
            <a:r>
              <a:rPr lang="en-ZA" sz="1600" dirty="0" smtClean="0"/>
              <a:t> , 193-206.</a:t>
            </a:r>
          </a:p>
          <a:p>
            <a:pPr lvl="0"/>
            <a:r>
              <a:rPr lang="en-ZA" sz="1600" dirty="0" err="1" smtClean="0"/>
              <a:t>Lewinson</a:t>
            </a:r>
            <a:r>
              <a:rPr lang="en-ZA" sz="1600" dirty="0" smtClean="0"/>
              <a:t>, R. T., Fukuchi, C. A., </a:t>
            </a:r>
            <a:r>
              <a:rPr lang="en-ZA" sz="1600" dirty="0" err="1" smtClean="0"/>
              <a:t>Worobets</a:t>
            </a:r>
            <a:r>
              <a:rPr lang="en-ZA" sz="1600" dirty="0" smtClean="0"/>
              <a:t>, J. T., &amp; </a:t>
            </a:r>
            <a:r>
              <a:rPr lang="en-ZA" sz="1600" dirty="0" err="1" smtClean="0"/>
              <a:t>Stefanyshyn</a:t>
            </a:r>
            <a:r>
              <a:rPr lang="en-ZA" sz="1600" dirty="0" smtClean="0"/>
              <a:t>, D. J. (2013). The Effects of Wedged Footwear on Lower Limb Frontal Plane Biomechanics During Running. </a:t>
            </a:r>
            <a:r>
              <a:rPr lang="en-ZA" sz="1600" i="1" dirty="0" smtClean="0"/>
              <a:t>Clinical Journal of Sports Medicine; 23 (3)</a:t>
            </a:r>
            <a:r>
              <a:rPr lang="en-ZA" sz="1600" dirty="0" smtClean="0"/>
              <a:t> , 208-215.</a:t>
            </a:r>
          </a:p>
          <a:p>
            <a:pPr lvl="0"/>
            <a:r>
              <a:rPr lang="en-ZA" sz="1600" dirty="0" smtClean="0"/>
              <a:t>Lopes, A. D., </a:t>
            </a:r>
            <a:r>
              <a:rPr lang="en-ZA" sz="1600" dirty="0" err="1" smtClean="0"/>
              <a:t>Hesoanhol</a:t>
            </a:r>
            <a:r>
              <a:rPr lang="en-ZA" sz="1600" dirty="0" smtClean="0"/>
              <a:t> Junior, L. C., </a:t>
            </a:r>
            <a:r>
              <a:rPr lang="en-ZA" sz="1600" dirty="0" err="1" smtClean="0"/>
              <a:t>Yeung</a:t>
            </a:r>
            <a:r>
              <a:rPr lang="en-ZA" sz="1600" dirty="0" smtClean="0"/>
              <a:t>, S. S., &amp; Pena Costa, L. O. (2012). What are the Main Running-Related Musculoskeletal Injuries? A Systematic Review. </a:t>
            </a:r>
            <a:r>
              <a:rPr lang="en-ZA" sz="1600" i="1" dirty="0" smtClean="0"/>
              <a:t>Sports Medicine; 42</a:t>
            </a:r>
            <a:r>
              <a:rPr lang="en-ZA" sz="1600" dirty="0" smtClean="0"/>
              <a:t> , 891-905.</a:t>
            </a:r>
          </a:p>
          <a:p>
            <a:pPr lvl="0"/>
            <a:r>
              <a:rPr lang="en-ZA" sz="1600" dirty="0" err="1" smtClean="0"/>
              <a:t>Lorimer</a:t>
            </a:r>
            <a:r>
              <a:rPr lang="en-ZA" sz="1600" dirty="0" smtClean="0"/>
              <a:t>, A. V., &amp; Hume, P. A. (2014). Achilles Tendon Injury Risk Factors Associated </a:t>
            </a:r>
          </a:p>
          <a:p>
            <a:pPr lvl="0"/>
            <a:r>
              <a:rPr lang="en-ZA" sz="1600" dirty="0" smtClean="0"/>
              <a:t>				with Running. </a:t>
            </a:r>
            <a:r>
              <a:rPr lang="en-ZA" sz="1600" i="1" dirty="0" smtClean="0"/>
              <a:t>Journal of Sports Medicine; 44</a:t>
            </a:r>
            <a:r>
              <a:rPr lang="en-ZA" sz="1600" dirty="0" smtClean="0"/>
              <a:t> , 1459-1472.</a:t>
            </a:r>
          </a:p>
          <a:p>
            <a:endParaRPr lang="en-ZA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4581" y="6021339"/>
            <a:ext cx="784004" cy="83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5836" y="168812"/>
            <a:ext cx="8342313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ZA" dirty="0" smtClean="0">
                <a:solidFill>
                  <a:srgbClr val="0070C0"/>
                </a:solidFill>
              </a:rPr>
              <a:t>References</a:t>
            </a:r>
            <a:endParaRPr lang="en-ZA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836" y="1311809"/>
            <a:ext cx="7854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/>
              <a:t>.</a:t>
            </a:r>
          </a:p>
          <a:p>
            <a:endParaRPr lang="en-ZA" sz="1600" dirty="0" smtClean="0"/>
          </a:p>
          <a:p>
            <a:endParaRPr lang="en-ZA" sz="1600" dirty="0" smtClean="0"/>
          </a:p>
          <a:p>
            <a:endParaRPr lang="en-ZA" sz="1600" dirty="0" smtClean="0"/>
          </a:p>
          <a:p>
            <a:endParaRPr lang="en-ZA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05836" y="1311812"/>
            <a:ext cx="78549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ZA" sz="1600" dirty="0" err="1" smtClean="0"/>
              <a:t>Lun</a:t>
            </a:r>
            <a:r>
              <a:rPr lang="en-ZA" sz="1600" dirty="0" smtClean="0"/>
              <a:t>, V., </a:t>
            </a:r>
            <a:r>
              <a:rPr lang="en-ZA" sz="1600" dirty="0" err="1" smtClean="0"/>
              <a:t>Meeuwisse</a:t>
            </a:r>
            <a:r>
              <a:rPr lang="en-ZA" sz="1600" dirty="0" smtClean="0"/>
              <a:t>, W. H., </a:t>
            </a:r>
            <a:r>
              <a:rPr lang="en-ZA" sz="1600" dirty="0" err="1" smtClean="0"/>
              <a:t>Stergiou</a:t>
            </a:r>
            <a:r>
              <a:rPr lang="en-ZA" sz="1600" dirty="0" smtClean="0"/>
              <a:t>, P., &amp; </a:t>
            </a:r>
            <a:r>
              <a:rPr lang="en-ZA" sz="1600" dirty="0" err="1" smtClean="0"/>
              <a:t>Stefanyshyn</a:t>
            </a:r>
            <a:r>
              <a:rPr lang="en-ZA" sz="1600" dirty="0" smtClean="0"/>
              <a:t>, D. (2004). Relation between running injury and static lower limb alignment in recreational runners. </a:t>
            </a:r>
            <a:r>
              <a:rPr lang="en-ZA" sz="1600" i="1" dirty="0" smtClean="0"/>
              <a:t>British Journal of Sports Medicine;38</a:t>
            </a:r>
            <a:r>
              <a:rPr lang="en-ZA" sz="1600" dirty="0" smtClean="0"/>
              <a:t> , 576-580.</a:t>
            </a:r>
          </a:p>
          <a:p>
            <a:pPr lvl="0"/>
            <a:r>
              <a:rPr lang="en-ZA" sz="1600" dirty="0" smtClean="0"/>
              <a:t>Mann, R., </a:t>
            </a:r>
            <a:r>
              <a:rPr lang="en-ZA" sz="1600" dirty="0" err="1" smtClean="0"/>
              <a:t>Malisoux</a:t>
            </a:r>
            <a:r>
              <a:rPr lang="en-ZA" sz="1600" dirty="0" smtClean="0"/>
              <a:t>, L., </a:t>
            </a:r>
            <a:r>
              <a:rPr lang="en-ZA" sz="1600" dirty="0" err="1" smtClean="0"/>
              <a:t>Nuhrenborger</a:t>
            </a:r>
            <a:r>
              <a:rPr lang="en-ZA" sz="1600" dirty="0" smtClean="0"/>
              <a:t>, C., </a:t>
            </a:r>
            <a:r>
              <a:rPr lang="en-ZA" sz="1600" dirty="0" err="1" smtClean="0"/>
              <a:t>Urhausen</a:t>
            </a:r>
            <a:r>
              <a:rPr lang="en-ZA" sz="1600" dirty="0" smtClean="0"/>
              <a:t>, A., Meijer, K., &amp; </a:t>
            </a:r>
            <a:r>
              <a:rPr lang="en-ZA" sz="1600" dirty="0" err="1" smtClean="0"/>
              <a:t>Theisen</a:t>
            </a:r>
            <a:r>
              <a:rPr lang="en-ZA" sz="1600" dirty="0" smtClean="0"/>
              <a:t>, D. (2015). Association of previous injury and speed with running style and stride-to-stride fluctuations. </a:t>
            </a:r>
            <a:r>
              <a:rPr lang="en-ZA" sz="1600" i="1" dirty="0" smtClean="0"/>
              <a:t>Scandinavian Journal of Medicine &amp; Science In Sports</a:t>
            </a:r>
            <a:r>
              <a:rPr lang="en-ZA" sz="1600" dirty="0" smtClean="0"/>
              <a:t> , 1-8.</a:t>
            </a:r>
          </a:p>
          <a:p>
            <a:pPr lvl="0"/>
            <a:r>
              <a:rPr lang="en-ZA" sz="1600" dirty="0" smtClean="0"/>
              <a:t>Moen, M. H., </a:t>
            </a:r>
            <a:r>
              <a:rPr lang="en-ZA" sz="1600" dirty="0" err="1" smtClean="0"/>
              <a:t>Reurink</a:t>
            </a:r>
            <a:r>
              <a:rPr lang="en-ZA" sz="1600" dirty="0" smtClean="0"/>
              <a:t>, G., Weir, A., </a:t>
            </a:r>
            <a:r>
              <a:rPr lang="en-ZA" sz="1600" dirty="0" err="1" smtClean="0"/>
              <a:t>Tol</a:t>
            </a:r>
            <a:r>
              <a:rPr lang="en-ZA" sz="1600" dirty="0" smtClean="0"/>
              <a:t>, J. L., Maas, M., &amp; </a:t>
            </a:r>
            <a:r>
              <a:rPr lang="en-ZA" sz="1600" dirty="0" err="1" smtClean="0"/>
              <a:t>Goudswaard</a:t>
            </a:r>
            <a:r>
              <a:rPr lang="en-ZA" sz="1600" dirty="0" smtClean="0"/>
              <a:t>, G. J. (2014). Predicting return to play after hamstring injuries. </a:t>
            </a:r>
            <a:r>
              <a:rPr lang="en-ZA" sz="1600" i="1" dirty="0" smtClean="0"/>
              <a:t>British Journal of Sports Medicine; 48</a:t>
            </a:r>
            <a:r>
              <a:rPr lang="en-ZA" sz="1600" dirty="0" smtClean="0"/>
              <a:t> , 1358-1363.</a:t>
            </a:r>
          </a:p>
          <a:p>
            <a:pPr lvl="0"/>
            <a:r>
              <a:rPr lang="en-ZA" sz="1600" dirty="0" smtClean="0"/>
              <a:t>Murphy, K., Curry, E. J., &amp; </a:t>
            </a:r>
            <a:r>
              <a:rPr lang="en-ZA" sz="1600" dirty="0" err="1" smtClean="0"/>
              <a:t>Matzkin</a:t>
            </a:r>
            <a:r>
              <a:rPr lang="en-ZA" sz="1600" dirty="0" smtClean="0"/>
              <a:t>, E. G. (2013). Barefoot Running: Does it Prevent Injuries? </a:t>
            </a:r>
            <a:r>
              <a:rPr lang="en-ZA" sz="1600" i="1" dirty="0" smtClean="0"/>
              <a:t>Journal of Sports Medicine; 43</a:t>
            </a:r>
            <a:r>
              <a:rPr lang="en-ZA" sz="1600" dirty="0" smtClean="0"/>
              <a:t> , 1131-1138.</a:t>
            </a:r>
          </a:p>
          <a:p>
            <a:pPr lvl="0"/>
            <a:r>
              <a:rPr lang="en-ZA" sz="1600" dirty="0" err="1" smtClean="0"/>
              <a:t>Nigg</a:t>
            </a:r>
            <a:r>
              <a:rPr lang="en-ZA" sz="1600" dirty="0" smtClean="0"/>
              <a:t>, B. M. (2001). The Role of Impact Forces and Foot </a:t>
            </a:r>
            <a:r>
              <a:rPr lang="en-ZA" sz="1600" dirty="0" err="1" smtClean="0"/>
              <a:t>Pronation</a:t>
            </a:r>
            <a:r>
              <a:rPr lang="en-ZA" sz="1600" dirty="0" smtClean="0"/>
              <a:t>: A New Paradigm. </a:t>
            </a:r>
            <a:r>
              <a:rPr lang="en-ZA" sz="1600" i="1" dirty="0" smtClean="0"/>
              <a:t>Clinical Journal of Sport Medicine;11</a:t>
            </a:r>
            <a:r>
              <a:rPr lang="en-ZA" sz="1600" dirty="0" smtClean="0"/>
              <a:t> , 2-9.</a:t>
            </a:r>
          </a:p>
          <a:p>
            <a:pPr lvl="0"/>
            <a:r>
              <a:rPr lang="en-ZA" sz="1600" dirty="0" err="1" smtClean="0"/>
              <a:t>Paluska</a:t>
            </a:r>
            <a:r>
              <a:rPr lang="en-ZA" sz="1600" dirty="0" smtClean="0"/>
              <a:t>, S. A. (2005). An Overview of Hip Injuries in Running. </a:t>
            </a:r>
            <a:r>
              <a:rPr lang="en-ZA" sz="1600" i="1" dirty="0" smtClean="0"/>
              <a:t>Sports Medicine; 35 (11) </a:t>
            </a:r>
            <a:r>
              <a:rPr lang="en-ZA" sz="1600" dirty="0" smtClean="0"/>
              <a:t>, 991-1014.</a:t>
            </a:r>
          </a:p>
          <a:p>
            <a:pPr lvl="0"/>
            <a:r>
              <a:rPr lang="en-ZA" sz="1600" dirty="0" smtClean="0"/>
              <a:t>Pohl, M. B., </a:t>
            </a:r>
            <a:r>
              <a:rPr lang="en-ZA" sz="1600" dirty="0" err="1" smtClean="0"/>
              <a:t>Hamill</a:t>
            </a:r>
            <a:r>
              <a:rPr lang="en-ZA" sz="1600" dirty="0" smtClean="0"/>
              <a:t>, J., &amp; Davis, I. S. (2009). Biomechanical and Anatomic Factors Associated with a History of Plantar Fasciitis in Female Runners. </a:t>
            </a:r>
            <a:r>
              <a:rPr lang="en-ZA" sz="1600" i="1" dirty="0" smtClean="0"/>
              <a:t>Clinical Journal of 									Sports Medicine; 19 (5)</a:t>
            </a:r>
            <a:r>
              <a:rPr lang="en-ZA" sz="1600" dirty="0" smtClean="0"/>
              <a:t> , 372-376.</a:t>
            </a:r>
          </a:p>
          <a:p>
            <a:endParaRPr lang="en-ZA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5836" y="168812"/>
            <a:ext cx="8342313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ZA" dirty="0" smtClean="0">
                <a:solidFill>
                  <a:srgbClr val="0070C0"/>
                </a:solidFill>
              </a:rPr>
              <a:t>References</a:t>
            </a:r>
            <a:endParaRPr lang="en-ZA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836" y="1311809"/>
            <a:ext cx="7854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/>
              <a:t> </a:t>
            </a:r>
          </a:p>
          <a:p>
            <a:endParaRPr lang="en-ZA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05836" y="1311812"/>
            <a:ext cx="785495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ZA" sz="1600" dirty="0" err="1" smtClean="0"/>
              <a:t>Rauh</a:t>
            </a:r>
            <a:r>
              <a:rPr lang="en-ZA" sz="1600" dirty="0" smtClean="0"/>
              <a:t>, M. J., </a:t>
            </a:r>
            <a:r>
              <a:rPr lang="en-ZA" sz="1600" dirty="0" err="1" smtClean="0"/>
              <a:t>Margherita</a:t>
            </a:r>
            <a:r>
              <a:rPr lang="en-ZA" sz="1600" dirty="0" smtClean="0"/>
              <a:t>, A. J., Rice, S. G., </a:t>
            </a:r>
            <a:r>
              <a:rPr lang="en-ZA" sz="1600" dirty="0" err="1" smtClean="0"/>
              <a:t>Koepsell</a:t>
            </a:r>
            <a:r>
              <a:rPr lang="en-ZA" sz="1600" dirty="0" smtClean="0"/>
              <a:t>, T. D., &amp; </a:t>
            </a:r>
            <a:r>
              <a:rPr lang="en-ZA" sz="1600" dirty="0" err="1" smtClean="0"/>
              <a:t>Rivara</a:t>
            </a:r>
            <a:r>
              <a:rPr lang="en-ZA" sz="1600" dirty="0" smtClean="0"/>
              <a:t>, F. P. (2000). High School Cross Country Running Injuries: A Longitudinal Study. </a:t>
            </a:r>
            <a:r>
              <a:rPr lang="en-ZA" sz="1600" i="1" dirty="0" err="1" smtClean="0"/>
              <a:t>Clincal</a:t>
            </a:r>
            <a:r>
              <a:rPr lang="en-ZA" sz="1600" i="1" dirty="0" smtClean="0"/>
              <a:t> Journal of Sports Medicine; 10</a:t>
            </a:r>
            <a:r>
              <a:rPr lang="en-ZA" sz="1600" dirty="0" smtClean="0"/>
              <a:t> , 110-116.</a:t>
            </a:r>
          </a:p>
          <a:p>
            <a:pPr lvl="0"/>
            <a:r>
              <a:rPr lang="en-ZA" sz="1600" dirty="0" err="1" smtClean="0"/>
              <a:t>Reiman</a:t>
            </a:r>
            <a:r>
              <a:rPr lang="en-ZA" sz="1600" dirty="0" smtClean="0"/>
              <a:t>, M. P., Goode, A. P., </a:t>
            </a:r>
            <a:r>
              <a:rPr lang="en-ZA" sz="1600" dirty="0" err="1" smtClean="0"/>
              <a:t>Hegedus</a:t>
            </a:r>
            <a:r>
              <a:rPr lang="en-ZA" sz="1600" dirty="0" smtClean="0"/>
              <a:t>, E. J., Cook, C. E., &amp; Wright, A. A. (2013). Diagnostic accuracy of clinical tests of the hip: a systematic review with meta analysis. </a:t>
            </a:r>
            <a:r>
              <a:rPr lang="en-ZA" sz="1600" i="1" dirty="0" smtClean="0"/>
              <a:t>British Journal of Sports Medicine; 47</a:t>
            </a:r>
            <a:r>
              <a:rPr lang="en-ZA" sz="1600" dirty="0" smtClean="0"/>
              <a:t> , 893-902.</a:t>
            </a:r>
          </a:p>
          <a:p>
            <a:pPr lvl="0"/>
            <a:r>
              <a:rPr lang="en-ZA" sz="1600" dirty="0" err="1" smtClean="0"/>
              <a:t>Rixe</a:t>
            </a:r>
            <a:r>
              <a:rPr lang="en-ZA" sz="1600" dirty="0" smtClean="0"/>
              <a:t>, J. A., Gallo, R. A., &amp; Silvis, M. L. (2012). The Barefoot Debate: Can Minimalist Shoes Reduce Running-Related Injuries? </a:t>
            </a:r>
            <a:r>
              <a:rPr lang="en-ZA" sz="1600" i="1" dirty="0" smtClean="0"/>
              <a:t>Current Sports Medicine Reports; 11</a:t>
            </a:r>
            <a:r>
              <a:rPr lang="en-ZA" sz="1600" dirty="0" smtClean="0"/>
              <a:t> , 160-165.</a:t>
            </a:r>
          </a:p>
          <a:p>
            <a:pPr lvl="0"/>
            <a:r>
              <a:rPr lang="en-ZA" sz="1600" dirty="0" err="1" smtClean="0"/>
              <a:t>Saragiotto</a:t>
            </a:r>
            <a:r>
              <a:rPr lang="en-ZA" sz="1600" dirty="0" smtClean="0"/>
              <a:t>, B. T., Yamato, T. P., </a:t>
            </a:r>
            <a:r>
              <a:rPr lang="en-ZA" sz="1600" dirty="0" err="1" smtClean="0"/>
              <a:t>Hespanhol</a:t>
            </a:r>
            <a:r>
              <a:rPr lang="en-ZA" sz="1600" dirty="0" smtClean="0"/>
              <a:t> Junior, L. C., Rainbow, M. J., Davis, I. S., &amp; Lopes, A. D. (2014). What are the Main Risk Factors for Running-Related Injuries? </a:t>
            </a:r>
            <a:r>
              <a:rPr lang="en-ZA" sz="1600" i="1" dirty="0" smtClean="0"/>
              <a:t>Sports Medicine (44)</a:t>
            </a:r>
            <a:r>
              <a:rPr lang="en-ZA" sz="1600" dirty="0" smtClean="0"/>
              <a:t> , 1153-1163.</a:t>
            </a:r>
          </a:p>
          <a:p>
            <a:pPr lvl="0"/>
            <a:r>
              <a:rPr lang="en-ZA" sz="1600" dirty="0" err="1" smtClean="0"/>
              <a:t>Subotnick</a:t>
            </a:r>
            <a:r>
              <a:rPr lang="en-ZA" sz="1600" dirty="0" smtClean="0"/>
              <a:t>, S. I. (1985). The Biomechanics of Running: Implications for the Prevention of Foot Injuries. [Review]. </a:t>
            </a:r>
            <a:r>
              <a:rPr lang="en-ZA" sz="1600" i="1" dirty="0" smtClean="0"/>
              <a:t>Sports Medicine </a:t>
            </a:r>
            <a:r>
              <a:rPr lang="en-ZA" sz="1600" dirty="0" smtClean="0"/>
              <a:t>, 144-153.</a:t>
            </a:r>
          </a:p>
          <a:p>
            <a:pPr lvl="0"/>
            <a:r>
              <a:rPr lang="en-ZA" sz="1600" dirty="0" smtClean="0"/>
              <a:t>Tam, N., </a:t>
            </a:r>
            <a:r>
              <a:rPr lang="en-ZA" sz="1600" dirty="0" err="1" smtClean="0"/>
              <a:t>Astephen</a:t>
            </a:r>
            <a:r>
              <a:rPr lang="en-ZA" sz="1600" dirty="0" smtClean="0"/>
              <a:t> Wilson, J. L., </a:t>
            </a:r>
            <a:r>
              <a:rPr lang="en-ZA" sz="1600" dirty="0" err="1" smtClean="0"/>
              <a:t>Noakes</a:t>
            </a:r>
            <a:r>
              <a:rPr lang="en-ZA" sz="1600" dirty="0" smtClean="0"/>
              <a:t>, T. D., &amp; Tucker, R. (2014). Barefoot running: an evaluation of current hypothesis, future research, and clinical applications. </a:t>
            </a:r>
            <a:r>
              <a:rPr lang="en-ZA" sz="1600" i="1" dirty="0" smtClean="0"/>
              <a:t>British Journal of Sports Medicine;48</a:t>
            </a:r>
            <a:r>
              <a:rPr lang="en-ZA" sz="1600" dirty="0" smtClean="0"/>
              <a:t> , 349-355.</a:t>
            </a:r>
          </a:p>
          <a:p>
            <a:endParaRPr lang="en-ZA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4581" y="6021339"/>
            <a:ext cx="784004" cy="83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5836" y="168812"/>
            <a:ext cx="8342313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ZA" dirty="0" smtClean="0">
                <a:solidFill>
                  <a:srgbClr val="0070C0"/>
                </a:solidFill>
              </a:rPr>
              <a:t>References</a:t>
            </a:r>
            <a:endParaRPr lang="en-ZA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836" y="1311809"/>
            <a:ext cx="7854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/>
              <a:t> </a:t>
            </a:r>
          </a:p>
          <a:p>
            <a:endParaRPr lang="en-ZA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05836" y="1311809"/>
            <a:ext cx="785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7" name="TextBox 6"/>
          <p:cNvSpPr txBox="1"/>
          <p:nvPr/>
        </p:nvSpPr>
        <p:spPr>
          <a:xfrm>
            <a:off x="205836" y="1311809"/>
            <a:ext cx="785495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ZA" sz="1600" dirty="0" smtClean="0"/>
              <a:t>van Gent, R. N., </a:t>
            </a:r>
            <a:r>
              <a:rPr lang="en-ZA" sz="1600" dirty="0" err="1" smtClean="0"/>
              <a:t>Siem</a:t>
            </a:r>
            <a:r>
              <a:rPr lang="en-ZA" sz="1600" dirty="0" smtClean="0"/>
              <a:t>, D., van </a:t>
            </a:r>
            <a:r>
              <a:rPr lang="en-ZA" sz="1600" dirty="0" err="1" smtClean="0"/>
              <a:t>Middelkoop</a:t>
            </a:r>
            <a:r>
              <a:rPr lang="en-ZA" sz="1600" dirty="0" smtClean="0"/>
              <a:t>, M., van Os, A. G., </a:t>
            </a:r>
            <a:r>
              <a:rPr lang="en-ZA" sz="1600" dirty="0" err="1" smtClean="0"/>
              <a:t>Bierma-Zeinstra</a:t>
            </a:r>
            <a:r>
              <a:rPr lang="en-ZA" sz="1600" dirty="0" smtClean="0"/>
              <a:t>, S. M., &amp; </a:t>
            </a:r>
            <a:r>
              <a:rPr lang="en-ZA" sz="1600" dirty="0" err="1" smtClean="0"/>
              <a:t>Koes</a:t>
            </a:r>
            <a:r>
              <a:rPr lang="en-ZA" sz="1600" dirty="0" smtClean="0"/>
              <a:t>, B. W. (2007, March 13). Incidence and determinants of lower extremity running injuries in long distance runners: a systematic review. Rotterdam, Netherlands.</a:t>
            </a:r>
          </a:p>
          <a:p>
            <a:pPr lvl="0"/>
            <a:r>
              <a:rPr lang="en-ZA" sz="1600" dirty="0" smtClean="0"/>
              <a:t>van </a:t>
            </a:r>
            <a:r>
              <a:rPr lang="en-ZA" sz="1600" dirty="0" err="1" smtClean="0"/>
              <a:t>Middelkoop</a:t>
            </a:r>
            <a:r>
              <a:rPr lang="en-ZA" sz="1600" dirty="0" smtClean="0"/>
              <a:t>, M., </a:t>
            </a:r>
            <a:r>
              <a:rPr lang="en-ZA" sz="1600" dirty="0" err="1" smtClean="0"/>
              <a:t>Kolkman</a:t>
            </a:r>
            <a:r>
              <a:rPr lang="en-ZA" sz="1600" dirty="0" smtClean="0"/>
              <a:t>, J., van </a:t>
            </a:r>
            <a:r>
              <a:rPr lang="en-ZA" sz="1600" dirty="0" err="1" smtClean="0"/>
              <a:t>Ochten</a:t>
            </a:r>
            <a:r>
              <a:rPr lang="en-ZA" sz="1600" dirty="0" smtClean="0"/>
              <a:t>, J., </a:t>
            </a:r>
            <a:r>
              <a:rPr lang="en-ZA" sz="1600" dirty="0" err="1" smtClean="0"/>
              <a:t>Bierma-Zeinstra</a:t>
            </a:r>
            <a:r>
              <a:rPr lang="en-ZA" sz="1600" dirty="0" smtClean="0"/>
              <a:t>, S. M., &amp; </a:t>
            </a:r>
            <a:r>
              <a:rPr lang="en-ZA" sz="1600" dirty="0" err="1" smtClean="0"/>
              <a:t>Koes</a:t>
            </a:r>
            <a:r>
              <a:rPr lang="en-ZA" sz="1600" dirty="0" smtClean="0"/>
              <a:t>, B. W. (2007). Course and Predicting Factors of Lower-Extremity Injuries After Running a Marathon. </a:t>
            </a:r>
            <a:r>
              <a:rPr lang="en-ZA" sz="1600" i="1" dirty="0" smtClean="0"/>
              <a:t>Clinical Journal of Sports Medicine</a:t>
            </a:r>
            <a:r>
              <a:rPr lang="en-ZA" sz="1600" dirty="0" smtClean="0"/>
              <a:t> , 25-30.</a:t>
            </a:r>
          </a:p>
          <a:p>
            <a:pPr lvl="0"/>
            <a:r>
              <a:rPr lang="en-ZA" sz="1600" dirty="0" smtClean="0"/>
              <a:t>van </a:t>
            </a:r>
            <a:r>
              <a:rPr lang="en-ZA" sz="1600" dirty="0" err="1" smtClean="0"/>
              <a:t>der</a:t>
            </a:r>
            <a:r>
              <a:rPr lang="en-ZA" sz="1600" dirty="0" smtClean="0"/>
              <a:t> </a:t>
            </a:r>
            <a:r>
              <a:rPr lang="en-ZA" sz="1600" dirty="0" err="1" smtClean="0"/>
              <a:t>Worp</a:t>
            </a:r>
            <a:r>
              <a:rPr lang="en-ZA" sz="1600" dirty="0" smtClean="0"/>
              <a:t>, M. P., ten </a:t>
            </a:r>
            <a:r>
              <a:rPr lang="en-ZA" sz="1600" dirty="0" err="1" smtClean="0"/>
              <a:t>Haaf</a:t>
            </a:r>
            <a:r>
              <a:rPr lang="en-ZA" sz="1600" dirty="0" smtClean="0"/>
              <a:t>, D. S., van </a:t>
            </a:r>
            <a:r>
              <a:rPr lang="en-ZA" sz="1600" dirty="0" err="1" smtClean="0"/>
              <a:t>Cingel</a:t>
            </a:r>
            <a:r>
              <a:rPr lang="en-ZA" sz="1600" dirty="0" smtClean="0"/>
              <a:t>, R., de </a:t>
            </a:r>
            <a:r>
              <a:rPr lang="en-ZA" sz="1600" dirty="0" err="1" smtClean="0"/>
              <a:t>Wijer</a:t>
            </a:r>
            <a:r>
              <a:rPr lang="en-ZA" sz="1600" dirty="0" smtClean="0"/>
              <a:t>, A., </a:t>
            </a:r>
            <a:r>
              <a:rPr lang="en-ZA" sz="1600" dirty="0" err="1" smtClean="0"/>
              <a:t>Nijhuis</a:t>
            </a:r>
            <a:r>
              <a:rPr lang="en-ZA" sz="1600" dirty="0" smtClean="0"/>
              <a:t>-van </a:t>
            </a:r>
            <a:r>
              <a:rPr lang="en-ZA" sz="1600" dirty="0" err="1" smtClean="0"/>
              <a:t>der</a:t>
            </a:r>
            <a:r>
              <a:rPr lang="en-ZA" sz="1600" dirty="0" smtClean="0"/>
              <a:t> Sanden, M. W., &amp; </a:t>
            </a:r>
            <a:r>
              <a:rPr lang="en-ZA" sz="1600" dirty="0" err="1" smtClean="0"/>
              <a:t>Staal</a:t>
            </a:r>
            <a:r>
              <a:rPr lang="en-ZA" sz="1600" dirty="0" smtClean="0"/>
              <a:t>, J. B. (2015). Injuries in Runners; a Systematic Review on Risk Factors and Sex Differences. </a:t>
            </a:r>
            <a:r>
              <a:rPr lang="en-ZA" sz="1600" i="1" dirty="0" smtClean="0"/>
              <a:t>Public Library of Science</a:t>
            </a:r>
            <a:r>
              <a:rPr lang="en-ZA" sz="1600" dirty="0" smtClean="0"/>
              <a:t> , 1-18.</a:t>
            </a:r>
          </a:p>
          <a:p>
            <a:pPr lvl="0"/>
            <a:r>
              <a:rPr lang="en-ZA" sz="1600" dirty="0" smtClean="0"/>
              <a:t>van </a:t>
            </a:r>
            <a:r>
              <a:rPr lang="en-ZA" sz="1600" dirty="0" err="1" smtClean="0"/>
              <a:t>der</a:t>
            </a:r>
            <a:r>
              <a:rPr lang="en-ZA" sz="1600" dirty="0" smtClean="0"/>
              <a:t> </a:t>
            </a:r>
            <a:r>
              <a:rPr lang="en-ZA" sz="1600" dirty="0" err="1" smtClean="0"/>
              <a:t>Worp</a:t>
            </a:r>
            <a:r>
              <a:rPr lang="en-ZA" sz="1600" dirty="0" smtClean="0"/>
              <a:t>, M. P., van </a:t>
            </a:r>
            <a:r>
              <a:rPr lang="en-ZA" sz="1600" dirty="0" err="1" smtClean="0"/>
              <a:t>der</a:t>
            </a:r>
            <a:r>
              <a:rPr lang="en-ZA" sz="1600" dirty="0" smtClean="0"/>
              <a:t> Horst, N., de </a:t>
            </a:r>
            <a:r>
              <a:rPr lang="en-ZA" sz="1600" dirty="0" err="1" smtClean="0"/>
              <a:t>Wijer</a:t>
            </a:r>
            <a:r>
              <a:rPr lang="en-ZA" sz="1600" dirty="0" smtClean="0"/>
              <a:t>, A., </a:t>
            </a:r>
            <a:r>
              <a:rPr lang="en-ZA" sz="1600" dirty="0" err="1" smtClean="0"/>
              <a:t>Backx</a:t>
            </a:r>
            <a:r>
              <a:rPr lang="en-ZA" sz="1600" dirty="0" smtClean="0"/>
              <a:t>, F. J., &amp; </a:t>
            </a:r>
            <a:r>
              <a:rPr lang="en-ZA" sz="1600" dirty="0" err="1" smtClean="0"/>
              <a:t>Nijhuis</a:t>
            </a:r>
            <a:r>
              <a:rPr lang="en-ZA" sz="1600" dirty="0" smtClean="0"/>
              <a:t>-van </a:t>
            </a:r>
            <a:r>
              <a:rPr lang="en-ZA" sz="1600" dirty="0" err="1" smtClean="0"/>
              <a:t>der</a:t>
            </a:r>
            <a:r>
              <a:rPr lang="en-ZA" sz="1600" dirty="0" smtClean="0"/>
              <a:t> Sanden, M. W. (2012). </a:t>
            </a:r>
            <a:r>
              <a:rPr lang="en-ZA" sz="1600" dirty="0" err="1" smtClean="0"/>
              <a:t>Illiotibial</a:t>
            </a:r>
            <a:r>
              <a:rPr lang="en-ZA" sz="1600" dirty="0" smtClean="0"/>
              <a:t> Band Syndrome in Runners: A systematic Review. </a:t>
            </a:r>
            <a:r>
              <a:rPr lang="en-ZA" sz="1600" i="1" dirty="0" smtClean="0"/>
              <a:t>Sports Medicine; 42 (11)</a:t>
            </a:r>
            <a:r>
              <a:rPr lang="en-ZA" sz="1600" dirty="0" smtClean="0"/>
              <a:t> , 969-992.</a:t>
            </a:r>
          </a:p>
          <a:p>
            <a:pPr lvl="0"/>
            <a:r>
              <a:rPr lang="en-ZA" sz="1600" dirty="0" smtClean="0"/>
              <a:t>www.sportstrader.co.za/Pages/News%20Trader/20140410/marathonrunners.php: accessed 2015/07/13</a:t>
            </a:r>
          </a:p>
          <a:p>
            <a:endParaRPr lang="en-ZA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4581" y="6021339"/>
            <a:ext cx="784004" cy="83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5836" y="168812"/>
            <a:ext cx="8342313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ZA" dirty="0" smtClean="0">
                <a:solidFill>
                  <a:srgbClr val="0070C0"/>
                </a:solidFill>
              </a:rPr>
              <a:t>acknowledgements</a:t>
            </a:r>
            <a:endParaRPr lang="en-ZA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836" y="1311809"/>
            <a:ext cx="78549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sz="2400" dirty="0" smtClean="0"/>
          </a:p>
          <a:p>
            <a:endParaRPr lang="en-ZA" sz="2400" dirty="0" smtClean="0"/>
          </a:p>
          <a:p>
            <a:endParaRPr lang="en-ZA" sz="2400" dirty="0" smtClean="0"/>
          </a:p>
          <a:p>
            <a:endParaRPr lang="en-ZA" sz="2400" dirty="0" smtClean="0"/>
          </a:p>
          <a:p>
            <a:pPr>
              <a:buClr>
                <a:srgbClr val="0070C0"/>
              </a:buClr>
              <a:buSzPct val="150000"/>
              <a:buFont typeface="Arial" pitchFamily="34" charset="0"/>
              <a:buChar char="•"/>
            </a:pPr>
            <a:r>
              <a:rPr lang="en-ZA" sz="2400" dirty="0" smtClean="0"/>
              <a:t> 	Benita Olivier</a:t>
            </a:r>
          </a:p>
          <a:p>
            <a:pPr>
              <a:buClr>
                <a:srgbClr val="0070C0"/>
              </a:buClr>
              <a:buSzPct val="150000"/>
              <a:buFont typeface="Arial" pitchFamily="34" charset="0"/>
              <a:buChar char="•"/>
            </a:pPr>
            <a:endParaRPr lang="en-ZA" sz="2400" dirty="0" smtClean="0"/>
          </a:p>
          <a:p>
            <a:pPr>
              <a:buClr>
                <a:srgbClr val="0070C0"/>
              </a:buClr>
              <a:buSzPct val="150000"/>
              <a:buFont typeface="Arial" pitchFamily="34" charset="0"/>
              <a:buChar char="•"/>
            </a:pPr>
            <a:r>
              <a:rPr lang="en-ZA" sz="2400" dirty="0" smtClean="0"/>
              <a:t> 	Sam Quinn</a:t>
            </a:r>
          </a:p>
          <a:p>
            <a:endParaRPr lang="en-ZA" sz="2400" dirty="0"/>
          </a:p>
        </p:txBody>
      </p:sp>
      <p:pic>
        <p:nvPicPr>
          <p:cNvPr id="4" name="Picture 2" descr="C:\Users\ROSIN'S\Desktop\Stacey Rosin Physiotherapy\1MASTERS\IMG_28254386714641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700808"/>
            <a:ext cx="3168352" cy="4046249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4581" y="6021339"/>
            <a:ext cx="784004" cy="83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5836" y="390378"/>
            <a:ext cx="8342313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ZA" i="1" dirty="0" smtClean="0">
                <a:solidFill>
                  <a:srgbClr val="0070C0"/>
                </a:solidFill>
              </a:rPr>
              <a:t>#RUNSTUDY2017</a:t>
            </a:r>
            <a:endParaRPr lang="en-ZA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836" y="1772529"/>
            <a:ext cx="80378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  <a:buSzPct val="150000"/>
              <a:buFont typeface="Arial" pitchFamily="34" charset="0"/>
              <a:buChar char="•"/>
            </a:pPr>
            <a:r>
              <a:rPr lang="en-ZA" sz="2000" dirty="0" smtClean="0"/>
              <a:t>  	</a:t>
            </a:r>
            <a:r>
              <a:rPr lang="en-ZA" sz="2400" dirty="0" smtClean="0"/>
              <a:t>The most common presenting running injury is </a:t>
            </a:r>
          </a:p>
          <a:p>
            <a:pPr>
              <a:buClr>
                <a:srgbClr val="0070C0"/>
              </a:buClr>
              <a:buSzPct val="150000"/>
            </a:pPr>
            <a:r>
              <a:rPr lang="en-ZA" sz="2400" dirty="0" smtClean="0"/>
              <a:t> 	</a:t>
            </a:r>
            <a:r>
              <a:rPr lang="en-ZA" sz="2800" b="1" dirty="0" err="1" smtClean="0">
                <a:solidFill>
                  <a:srgbClr val="002060"/>
                </a:solidFill>
              </a:rPr>
              <a:t>Patellofemoral</a:t>
            </a:r>
            <a:r>
              <a:rPr lang="en-ZA" sz="2800" b="1" dirty="0" smtClean="0">
                <a:solidFill>
                  <a:srgbClr val="002060"/>
                </a:solidFill>
              </a:rPr>
              <a:t> Pain </a:t>
            </a:r>
            <a:r>
              <a:rPr lang="en-ZA" sz="1200" dirty="0" smtClean="0"/>
              <a:t>(</a:t>
            </a:r>
            <a:r>
              <a:rPr lang="en-ZA" sz="1200" dirty="0" err="1" smtClean="0"/>
              <a:t>Lopeset</a:t>
            </a:r>
            <a:r>
              <a:rPr lang="en-ZA" sz="1200" dirty="0" smtClean="0"/>
              <a:t> al 2012, van Get et al 2015; Barton et al 2009; 											      </a:t>
            </a:r>
            <a:r>
              <a:rPr lang="en-ZA" sz="1200" dirty="0" err="1" smtClean="0"/>
              <a:t>Lewinson</a:t>
            </a:r>
            <a:r>
              <a:rPr lang="en-ZA" sz="1200" dirty="0" smtClean="0"/>
              <a:t>  et al 2013; Murphy et al 2013).</a:t>
            </a:r>
          </a:p>
          <a:p>
            <a:pPr>
              <a:buClr>
                <a:srgbClr val="0070C0"/>
              </a:buClr>
              <a:buSzPct val="150000"/>
              <a:buFont typeface="Arial" pitchFamily="34" charset="0"/>
              <a:buChar char="•"/>
            </a:pPr>
            <a:endParaRPr lang="en-ZA" sz="2400" dirty="0" smtClean="0"/>
          </a:p>
          <a:p>
            <a:pPr>
              <a:buClr>
                <a:srgbClr val="0070C0"/>
              </a:buClr>
              <a:buSzPct val="150000"/>
              <a:buFont typeface="Arial" pitchFamily="34" charset="0"/>
              <a:buChar char="•"/>
            </a:pPr>
            <a:r>
              <a:rPr lang="en-ZA" sz="2400" dirty="0" smtClean="0"/>
              <a:t> 	</a:t>
            </a:r>
            <a:r>
              <a:rPr lang="en-ZA" sz="2400" dirty="0" err="1" smtClean="0"/>
              <a:t>Patellofemoral</a:t>
            </a:r>
            <a:r>
              <a:rPr lang="en-ZA" sz="2400" dirty="0" smtClean="0"/>
              <a:t> Pain specifically </a:t>
            </a:r>
            <a:r>
              <a:rPr lang="en-ZA" sz="1200" dirty="0" smtClean="0"/>
              <a:t>(</a:t>
            </a:r>
            <a:r>
              <a:rPr lang="en-ZA" sz="1200" dirty="0" err="1" smtClean="0"/>
              <a:t>Lankhorst</a:t>
            </a:r>
            <a:r>
              <a:rPr lang="en-ZA" sz="1200" dirty="0" smtClean="0"/>
              <a:t> et al 2015; Barton et al 2009) 	</a:t>
            </a:r>
            <a:r>
              <a:rPr lang="en-ZA" sz="2400" dirty="0" smtClean="0"/>
              <a:t>and knee 	injuries in	general </a:t>
            </a:r>
            <a:r>
              <a:rPr lang="en-ZA" sz="1200" dirty="0" smtClean="0"/>
              <a:t>(</a:t>
            </a:r>
            <a:r>
              <a:rPr lang="en-ZA" sz="1200" dirty="0" err="1" smtClean="0"/>
              <a:t>Heinert</a:t>
            </a:r>
            <a:r>
              <a:rPr lang="en-ZA" sz="1200" dirty="0" smtClean="0"/>
              <a:t> et al 2008) </a:t>
            </a:r>
            <a:r>
              <a:rPr lang="en-ZA" sz="2400" dirty="0" smtClean="0"/>
              <a:t>have been 	shown to be 	related to </a:t>
            </a:r>
            <a:r>
              <a:rPr lang="en-ZA" sz="2800" b="1" dirty="0" smtClean="0">
                <a:solidFill>
                  <a:srgbClr val="002060"/>
                </a:solidFill>
              </a:rPr>
              <a:t>lack of proximal hip 	strength</a:t>
            </a:r>
            <a:r>
              <a:rPr lang="en-ZA" sz="2400" dirty="0" smtClean="0"/>
              <a:t> </a:t>
            </a:r>
            <a:r>
              <a:rPr lang="en-ZA" sz="1200" dirty="0" err="1" smtClean="0"/>
              <a:t>Heinert</a:t>
            </a:r>
            <a:r>
              <a:rPr lang="en-ZA" sz="1200" dirty="0" smtClean="0"/>
              <a:t> et al 2008) </a:t>
            </a:r>
            <a:r>
              <a:rPr lang="en-ZA" sz="2400" dirty="0" smtClean="0"/>
              <a:t>, more specifically, to Gluteus 	</a:t>
            </a:r>
            <a:r>
              <a:rPr lang="en-ZA" sz="2400" dirty="0" err="1" smtClean="0"/>
              <a:t>Medius</a:t>
            </a:r>
            <a:r>
              <a:rPr lang="en-ZA" sz="2400" dirty="0" smtClean="0"/>
              <a:t>  weakness </a:t>
            </a:r>
            <a:r>
              <a:rPr lang="en-ZA" sz="1200" dirty="0" smtClean="0"/>
              <a:t>(</a:t>
            </a:r>
            <a:r>
              <a:rPr lang="en-ZA" sz="1200" dirty="0" err="1" smtClean="0"/>
              <a:t>Lankhorst</a:t>
            </a:r>
            <a:r>
              <a:rPr lang="en-ZA" sz="1200" dirty="0" smtClean="0"/>
              <a:t> et al 2015; Barton et al 2013; </a:t>
            </a:r>
            <a:r>
              <a:rPr lang="en-ZA" sz="1200" dirty="0" err="1" smtClean="0"/>
              <a:t>Heinert</a:t>
            </a:r>
            <a:r>
              <a:rPr lang="en-ZA" sz="1200" dirty="0" smtClean="0"/>
              <a:t> et al 2008; Barton et 			  				         al 2009)</a:t>
            </a:r>
            <a:r>
              <a:rPr lang="en-ZA" sz="2400" dirty="0" smtClean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1195" y="5240686"/>
            <a:ext cx="1515525" cy="161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5836" y="740312"/>
            <a:ext cx="8342313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ZA" i="1" dirty="0" smtClean="0">
                <a:solidFill>
                  <a:srgbClr val="0070C0"/>
                </a:solidFill>
              </a:rPr>
              <a:t>#RUNSTUDY2017</a:t>
            </a:r>
            <a:endParaRPr lang="en-ZA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836" y="1521122"/>
            <a:ext cx="803783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  <a:buSzPct val="150000"/>
              <a:buFont typeface="Arial" pitchFamily="34" charset="0"/>
              <a:buChar char="•"/>
            </a:pPr>
            <a:endParaRPr lang="en-ZA" sz="2400" dirty="0" smtClean="0"/>
          </a:p>
          <a:p>
            <a:pPr>
              <a:buClr>
                <a:srgbClr val="0070C0"/>
              </a:buClr>
              <a:buSzPct val="150000"/>
            </a:pPr>
            <a:endParaRPr lang="en-ZA" sz="2400" dirty="0" smtClean="0"/>
          </a:p>
          <a:p>
            <a:pPr>
              <a:buClr>
                <a:srgbClr val="0070C0"/>
              </a:buClr>
              <a:buSzPct val="150000"/>
              <a:buFont typeface="Arial" pitchFamily="34" charset="0"/>
              <a:buChar char="•"/>
            </a:pPr>
            <a:r>
              <a:rPr lang="en-ZA" sz="2400" dirty="0" smtClean="0"/>
              <a:t> 	</a:t>
            </a:r>
            <a:r>
              <a:rPr lang="en-ZA" sz="2800" dirty="0" smtClean="0"/>
              <a:t>Question: Is proximal hip stability the source </a:t>
            </a:r>
          </a:p>
          <a:p>
            <a:pPr>
              <a:buClr>
                <a:srgbClr val="0070C0"/>
              </a:buClr>
              <a:buSzPct val="150000"/>
            </a:pPr>
            <a:r>
              <a:rPr lang="en-ZA" sz="2800" dirty="0" smtClean="0"/>
              <a:t>	of 	</a:t>
            </a:r>
            <a:r>
              <a:rPr lang="en-ZA" sz="2800" dirty="0" err="1" smtClean="0"/>
              <a:t>patellofemoral</a:t>
            </a:r>
            <a:r>
              <a:rPr lang="en-ZA" sz="2800" dirty="0" smtClean="0"/>
              <a:t> pain or the result of the 	injury? </a:t>
            </a:r>
            <a:r>
              <a:rPr lang="en-ZA" sz="1200" dirty="0" smtClean="0"/>
              <a:t>(Barton et al2013)</a:t>
            </a:r>
          </a:p>
          <a:p>
            <a:pPr>
              <a:buClr>
                <a:srgbClr val="0070C0"/>
              </a:buClr>
              <a:buSzPct val="150000"/>
              <a:buFont typeface="Arial" pitchFamily="34" charset="0"/>
              <a:buChar char="•"/>
            </a:pPr>
            <a:endParaRPr lang="en-ZA" sz="1200" dirty="0" smtClean="0"/>
          </a:p>
          <a:p>
            <a:pPr>
              <a:buClr>
                <a:srgbClr val="0070C0"/>
              </a:buClr>
              <a:buSzPct val="150000"/>
            </a:pPr>
            <a:endParaRPr lang="en-ZA" sz="1200" dirty="0" smtClean="0"/>
          </a:p>
          <a:p>
            <a:pPr>
              <a:buClr>
                <a:srgbClr val="0070C0"/>
              </a:buClr>
              <a:buSzPct val="150000"/>
              <a:buFont typeface="Arial" pitchFamily="34" charset="0"/>
              <a:buChar char="•"/>
            </a:pPr>
            <a:endParaRPr lang="en-ZA" sz="1200" dirty="0" smtClean="0"/>
          </a:p>
          <a:p>
            <a:pPr lvl="1">
              <a:buClr>
                <a:srgbClr val="0070C0"/>
              </a:buClr>
              <a:buSzPct val="150000"/>
            </a:pPr>
            <a:r>
              <a:rPr lang="en-ZA" sz="2800" b="1" dirty="0" smtClean="0">
                <a:solidFill>
                  <a:srgbClr val="0070C0"/>
                </a:solidFill>
              </a:rPr>
              <a:t>     HIP 						  			INJURY</a:t>
            </a:r>
          </a:p>
          <a:p>
            <a:pPr lvl="1">
              <a:buClr>
                <a:srgbClr val="0070C0"/>
              </a:buClr>
              <a:buSzPct val="150000"/>
            </a:pPr>
            <a:r>
              <a:rPr lang="en-ZA" sz="2800" b="1" dirty="0" smtClean="0">
                <a:solidFill>
                  <a:srgbClr val="0070C0"/>
                </a:solidFill>
              </a:rPr>
              <a:t>STABILITY						</a:t>
            </a:r>
          </a:p>
          <a:p>
            <a:pPr>
              <a:buClr>
                <a:srgbClr val="0070C0"/>
              </a:buClr>
              <a:buSzPct val="150000"/>
              <a:buFont typeface="Arial" pitchFamily="34" charset="0"/>
              <a:buChar char="•"/>
            </a:pPr>
            <a:endParaRPr lang="en-ZA" sz="1200" dirty="0" smtClean="0"/>
          </a:p>
          <a:p>
            <a:pPr>
              <a:buClr>
                <a:srgbClr val="0070C0"/>
              </a:buClr>
              <a:buSzPct val="150000"/>
              <a:buFont typeface="Arial" pitchFamily="34" charset="0"/>
              <a:buChar char="•"/>
            </a:pPr>
            <a:endParaRPr lang="en-ZA" sz="1200" dirty="0" smtClean="0"/>
          </a:p>
          <a:p>
            <a:pPr>
              <a:buClr>
                <a:srgbClr val="0070C0"/>
              </a:buClr>
              <a:buSzPct val="150000"/>
              <a:buFont typeface="Arial" pitchFamily="34" charset="0"/>
              <a:buChar char="•"/>
            </a:pPr>
            <a:endParaRPr lang="en-ZA" sz="1200" dirty="0" smtClean="0"/>
          </a:p>
          <a:p>
            <a:pPr>
              <a:buClr>
                <a:srgbClr val="0070C0"/>
              </a:buClr>
              <a:buSzPct val="150000"/>
              <a:buFont typeface="Arial" pitchFamily="34" charset="0"/>
              <a:buChar char="•"/>
            </a:pPr>
            <a:endParaRPr lang="en-ZA" sz="1200" dirty="0" smtClean="0"/>
          </a:p>
          <a:p>
            <a:pPr>
              <a:buClr>
                <a:srgbClr val="0070C0"/>
              </a:buClr>
              <a:buSzPct val="150000"/>
              <a:buFont typeface="Arial" pitchFamily="34" charset="0"/>
              <a:buChar char="•"/>
            </a:pPr>
            <a:endParaRPr lang="en-ZA" sz="1200" dirty="0" smtClean="0"/>
          </a:p>
          <a:p>
            <a:pPr>
              <a:buClr>
                <a:srgbClr val="0070C0"/>
              </a:buClr>
              <a:buSzPct val="150000"/>
              <a:buFont typeface="Arial" pitchFamily="34" charset="0"/>
              <a:buChar char="•"/>
            </a:pPr>
            <a:endParaRPr lang="en-ZA" sz="1200" dirty="0" smtClean="0"/>
          </a:p>
          <a:p>
            <a:pPr>
              <a:buClr>
                <a:srgbClr val="0070C0"/>
              </a:buClr>
              <a:buSzPct val="150000"/>
              <a:buFont typeface="Arial" pitchFamily="34" charset="0"/>
              <a:buChar char="•"/>
            </a:pPr>
            <a:endParaRPr lang="en-ZA" sz="1200" dirty="0" smtClean="0"/>
          </a:p>
          <a:p>
            <a:pPr>
              <a:buClr>
                <a:srgbClr val="0070C0"/>
              </a:buClr>
              <a:buSzPct val="150000"/>
            </a:pPr>
            <a:r>
              <a:rPr lang="en-ZA" sz="2400" dirty="0" smtClean="0"/>
              <a:t>	</a:t>
            </a:r>
          </a:p>
        </p:txBody>
      </p:sp>
      <p:sp>
        <p:nvSpPr>
          <p:cNvPr id="4" name="Left-Right Arrow 3"/>
          <p:cNvSpPr/>
          <p:nvPr/>
        </p:nvSpPr>
        <p:spPr>
          <a:xfrm>
            <a:off x="3137094" y="4121834"/>
            <a:ext cx="1955409" cy="379828"/>
          </a:xfrm>
          <a:prstGeom prst="leftRightArrow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9933" y="5105232"/>
            <a:ext cx="1515525" cy="161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5836" y="168812"/>
            <a:ext cx="8342313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ZA" i="1" dirty="0" smtClean="0">
                <a:solidFill>
                  <a:srgbClr val="0070C0"/>
                </a:solidFill>
              </a:rPr>
              <a:t>#RUNSTUDY2017</a:t>
            </a:r>
            <a:endParaRPr lang="en-ZA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836" y="914400"/>
            <a:ext cx="785495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  <a:buSzPct val="150000"/>
              <a:buFont typeface="Arial" pitchFamily="34" charset="0"/>
              <a:buChar char="•"/>
            </a:pPr>
            <a:endParaRPr lang="en-ZA" sz="2000" dirty="0" smtClean="0"/>
          </a:p>
          <a:p>
            <a:pPr>
              <a:buClr>
                <a:srgbClr val="0070C0"/>
              </a:buClr>
              <a:buSzPct val="150000"/>
              <a:buFont typeface="Arial" pitchFamily="34" charset="0"/>
              <a:buChar char="•"/>
            </a:pPr>
            <a:r>
              <a:rPr lang="en-ZA" sz="2000" dirty="0" smtClean="0"/>
              <a:t> 	</a:t>
            </a:r>
            <a:r>
              <a:rPr lang="en-ZA" sz="2400" dirty="0" smtClean="0"/>
              <a:t>Thus it is important to </a:t>
            </a:r>
          </a:p>
          <a:p>
            <a:pPr>
              <a:buClr>
                <a:srgbClr val="0070C0"/>
              </a:buClr>
              <a:buSzPct val="150000"/>
            </a:pPr>
            <a:r>
              <a:rPr lang="en-ZA" sz="2400" dirty="0" smtClean="0"/>
              <a:t>	investigate Proximal </a:t>
            </a:r>
          </a:p>
          <a:p>
            <a:pPr>
              <a:buClr>
                <a:srgbClr val="0070C0"/>
              </a:buClr>
              <a:buSzPct val="150000"/>
            </a:pPr>
            <a:r>
              <a:rPr lang="en-ZA" sz="2400" dirty="0" smtClean="0"/>
              <a:t>	Hip Stability </a:t>
            </a:r>
            <a:r>
              <a:rPr lang="en-ZA" sz="1200" dirty="0" smtClean="0"/>
              <a:t>(Barton et al 2009; </a:t>
            </a:r>
          </a:p>
          <a:p>
            <a:pPr>
              <a:buClr>
                <a:srgbClr val="0070C0"/>
              </a:buClr>
              <a:buSzPct val="150000"/>
            </a:pPr>
            <a:r>
              <a:rPr lang="en-ZA" sz="1200" dirty="0" smtClean="0"/>
              <a:t>	Barton et al 2013; </a:t>
            </a:r>
            <a:r>
              <a:rPr lang="en-ZA" sz="1200" dirty="0" err="1" smtClean="0"/>
              <a:t>Heinert</a:t>
            </a:r>
            <a:r>
              <a:rPr lang="en-ZA" sz="1200" dirty="0" smtClean="0"/>
              <a:t> et al 2008) </a:t>
            </a:r>
          </a:p>
          <a:p>
            <a:pPr>
              <a:buClr>
                <a:srgbClr val="0070C0"/>
              </a:buClr>
              <a:buSzPct val="150000"/>
            </a:pPr>
            <a:r>
              <a:rPr lang="en-ZA" sz="1200" dirty="0" smtClean="0"/>
              <a:t>	</a:t>
            </a:r>
            <a:r>
              <a:rPr lang="en-ZA" sz="2400" dirty="0" smtClean="0"/>
              <a:t>in runners </a:t>
            </a:r>
            <a:r>
              <a:rPr lang="en-ZA" sz="1200" dirty="0" smtClean="0"/>
              <a:t>(</a:t>
            </a:r>
            <a:r>
              <a:rPr lang="en-ZA" sz="1200" dirty="0" err="1" smtClean="0"/>
              <a:t>Bartoin</a:t>
            </a:r>
            <a:r>
              <a:rPr lang="en-ZA" sz="1200" dirty="0" smtClean="0"/>
              <a:t> et al 2009; </a:t>
            </a:r>
            <a:r>
              <a:rPr lang="en-ZA" sz="1200" dirty="0" err="1" smtClean="0"/>
              <a:t>Paluska</a:t>
            </a:r>
            <a:r>
              <a:rPr lang="en-ZA" sz="1200" dirty="0" smtClean="0"/>
              <a:t> 2005) </a:t>
            </a:r>
          </a:p>
          <a:p>
            <a:pPr>
              <a:buClr>
                <a:srgbClr val="0070C0"/>
              </a:buClr>
              <a:buSzPct val="150000"/>
            </a:pPr>
            <a:r>
              <a:rPr lang="en-ZA" sz="2400" dirty="0" smtClean="0"/>
              <a:t>	more thoroughly.</a:t>
            </a:r>
          </a:p>
          <a:p>
            <a:pPr lvl="1">
              <a:buClr>
                <a:srgbClr val="0070C0"/>
              </a:buClr>
              <a:buSzPct val="150000"/>
            </a:pPr>
            <a:endParaRPr lang="en-ZA" sz="2400" dirty="0" smtClean="0"/>
          </a:p>
          <a:p>
            <a:pPr>
              <a:buClr>
                <a:srgbClr val="0070C0"/>
              </a:buClr>
              <a:buSzPct val="150000"/>
            </a:pPr>
            <a:r>
              <a:rPr lang="en-ZA" sz="2400" b="1" dirty="0" smtClean="0"/>
              <a:t>	AND</a:t>
            </a:r>
          </a:p>
          <a:p>
            <a:pPr>
              <a:buClr>
                <a:srgbClr val="0070C0"/>
              </a:buClr>
              <a:buSzPct val="150000"/>
            </a:pPr>
            <a:endParaRPr lang="en-ZA" sz="2400" b="1" dirty="0" smtClean="0"/>
          </a:p>
          <a:p>
            <a:pPr>
              <a:buClr>
                <a:srgbClr val="0070C0"/>
              </a:buClr>
              <a:buSzPct val="150000"/>
              <a:buFont typeface="Arial" pitchFamily="34" charset="0"/>
              <a:buChar char="•"/>
            </a:pPr>
            <a:r>
              <a:rPr lang="en-ZA" sz="2400" dirty="0" smtClean="0"/>
              <a:t> 	To investigate how hip function relates to the 	Biomechanical and Participant specific information 	for an individual runner</a:t>
            </a:r>
            <a:r>
              <a:rPr lang="en-ZA" sz="1200" dirty="0" smtClean="0"/>
              <a:t>(</a:t>
            </a:r>
            <a:r>
              <a:rPr lang="en-ZA" sz="1200" dirty="0" err="1" smtClean="0"/>
              <a:t>Heinert</a:t>
            </a:r>
            <a:r>
              <a:rPr lang="en-ZA" sz="1200" dirty="0" smtClean="0"/>
              <a:t> et al 2008; </a:t>
            </a:r>
            <a:r>
              <a:rPr lang="en-ZA" sz="1200" dirty="0" err="1" smtClean="0"/>
              <a:t>Paluska</a:t>
            </a:r>
            <a:r>
              <a:rPr lang="en-ZA" sz="1200" dirty="0" smtClean="0"/>
              <a:t> 2005) .</a:t>
            </a:r>
          </a:p>
          <a:p>
            <a:pPr>
              <a:buClr>
                <a:srgbClr val="0070C0"/>
              </a:buClr>
              <a:buSzPct val="150000"/>
            </a:pPr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4260347" y="168811"/>
          <a:ext cx="4011455" cy="3179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45263" y="5068122"/>
            <a:ext cx="1515525" cy="161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5836" y="571500"/>
            <a:ext cx="8342313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ZA" i="1" dirty="0" smtClean="0">
                <a:solidFill>
                  <a:srgbClr val="0070C0"/>
                </a:solidFill>
              </a:rPr>
              <a:t>#RUNSTUDY2017</a:t>
            </a:r>
            <a:endParaRPr lang="en-ZA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836" y="1026942"/>
            <a:ext cx="785495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buClr>
                <a:schemeClr val="tx1">
                  <a:lumMod val="50000"/>
                  <a:lumOff val="50000"/>
                </a:schemeClr>
              </a:buClr>
              <a:buSzPct val="100000"/>
            </a:pPr>
            <a:endParaRPr lang="en-ZA" sz="1200" dirty="0" smtClean="0"/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SzPct val="100000"/>
            </a:pPr>
            <a:endParaRPr lang="en-ZA" sz="2400" dirty="0" smtClean="0"/>
          </a:p>
          <a:p>
            <a:pPr>
              <a:buClr>
                <a:srgbClr val="0070C0"/>
              </a:buClr>
              <a:buSzPct val="150000"/>
            </a:pPr>
            <a:r>
              <a:rPr lang="en-ZA" sz="2400" dirty="0" smtClean="0"/>
              <a:t> </a:t>
            </a:r>
          </a:p>
          <a:p>
            <a:pPr>
              <a:buClr>
                <a:srgbClr val="0070C0"/>
              </a:buClr>
              <a:buSzPct val="150000"/>
              <a:buFont typeface="Arial" pitchFamily="34" charset="0"/>
              <a:buChar char="•"/>
            </a:pPr>
            <a:r>
              <a:rPr lang="en-ZA" sz="2400" dirty="0" smtClean="0"/>
              <a:t>	The aim of this study is to establish injury predictors 	in South African distance runners.</a:t>
            </a:r>
          </a:p>
          <a:p>
            <a:pPr>
              <a:buClr>
                <a:srgbClr val="0070C0"/>
              </a:buClr>
              <a:buSzPct val="150000"/>
              <a:buFont typeface="Arial" pitchFamily="34" charset="0"/>
              <a:buChar char="•"/>
            </a:pPr>
            <a:endParaRPr lang="en-ZA" sz="2400" dirty="0" smtClean="0"/>
          </a:p>
          <a:p>
            <a:pPr>
              <a:buClr>
                <a:srgbClr val="0070C0"/>
              </a:buClr>
              <a:buSzPct val="150000"/>
            </a:pPr>
            <a:endParaRPr lang="en-ZA" sz="2400" dirty="0" smtClean="0"/>
          </a:p>
          <a:p>
            <a:pPr>
              <a:buClr>
                <a:srgbClr val="0070C0"/>
              </a:buClr>
              <a:buSzPct val="150000"/>
              <a:buFont typeface="Arial" pitchFamily="34" charset="0"/>
              <a:buChar char="•"/>
            </a:pPr>
            <a:r>
              <a:rPr lang="en-ZA" sz="2400" dirty="0" smtClean="0"/>
              <a:t>    Injury predictors need to be established for the 	purposes 	of clinically sound </a:t>
            </a:r>
            <a:r>
              <a:rPr lang="en-ZA" sz="2800" b="1" dirty="0" smtClean="0">
                <a:solidFill>
                  <a:srgbClr val="002060"/>
                </a:solidFill>
              </a:rPr>
              <a:t>assessment / 	screening and rehabilitation </a:t>
            </a:r>
            <a:r>
              <a:rPr lang="en-ZA" sz="2400" dirty="0" smtClean="0"/>
              <a:t>of distance 	runners </a:t>
            </a:r>
            <a:r>
              <a:rPr lang="en-ZA" sz="1200" dirty="0" smtClean="0"/>
              <a:t>(van </a:t>
            </a:r>
            <a:r>
              <a:rPr lang="en-ZA" sz="1200" dirty="0" err="1" smtClean="0"/>
              <a:t>der</a:t>
            </a:r>
            <a:r>
              <a:rPr lang="en-ZA" sz="1200" dirty="0" smtClean="0"/>
              <a:t> </a:t>
            </a:r>
            <a:r>
              <a:rPr lang="en-ZA" sz="1200" dirty="0" err="1" smtClean="0"/>
              <a:t>Worp</a:t>
            </a:r>
            <a:r>
              <a:rPr lang="en-ZA" sz="1200" dirty="0" smtClean="0"/>
              <a:t> 2012; van Gent 2015) </a:t>
            </a:r>
            <a:r>
              <a:rPr lang="en-ZA" sz="2400" dirty="0" smtClean="0"/>
              <a:t>.</a:t>
            </a:r>
          </a:p>
          <a:p>
            <a:pPr>
              <a:buClr>
                <a:srgbClr val="0070C0"/>
              </a:buClr>
              <a:buSzPct val="150000"/>
              <a:buFont typeface="Arial" pitchFamily="34" charset="0"/>
              <a:buChar char="•"/>
            </a:pPr>
            <a:endParaRPr lang="en-ZA" sz="2400" dirty="0" smtClean="0"/>
          </a:p>
          <a:p>
            <a:pPr>
              <a:buClr>
                <a:srgbClr val="0070C0"/>
              </a:buClr>
              <a:buSzPct val="150000"/>
              <a:buFont typeface="Arial" pitchFamily="34" charset="0"/>
              <a:buChar char="•"/>
            </a:pPr>
            <a:endParaRPr lang="en-ZA" sz="2400" dirty="0" smtClean="0"/>
          </a:p>
          <a:p>
            <a:pPr>
              <a:buClr>
                <a:srgbClr val="0070C0"/>
              </a:buClr>
              <a:buSzPct val="150000"/>
            </a:pPr>
            <a:endParaRPr lang="en-ZA" sz="2400" dirty="0" smtClean="0"/>
          </a:p>
          <a:p>
            <a:pPr>
              <a:buClr>
                <a:srgbClr val="0070C0"/>
              </a:buClr>
              <a:buSzPct val="150000"/>
            </a:pPr>
            <a:endParaRPr lang="en-ZA" sz="24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5263" y="5240686"/>
            <a:ext cx="1515525" cy="161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5836" y="0"/>
            <a:ext cx="8342313" cy="1143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ZA" i="1" dirty="0" smtClean="0">
                <a:solidFill>
                  <a:srgbClr val="0070C0"/>
                </a:solidFill>
              </a:rPr>
              <a:t>#RUNSTUDY2017</a:t>
            </a:r>
            <a:endParaRPr lang="en-ZA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836" y="928468"/>
            <a:ext cx="78549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  <a:buSzPct val="150000"/>
            </a:pPr>
            <a:endParaRPr lang="en-ZA" dirty="0" smtClean="0"/>
          </a:p>
          <a:p>
            <a:endParaRPr lang="en-ZA" sz="2400" dirty="0" smtClean="0"/>
          </a:p>
          <a:p>
            <a:endParaRPr lang="en-ZA" sz="2400" dirty="0" smtClean="0"/>
          </a:p>
          <a:p>
            <a:endParaRPr lang="en-ZA" sz="2400" dirty="0" smtClean="0"/>
          </a:p>
          <a:p>
            <a:endParaRPr lang="en-ZA" sz="2400" dirty="0" smtClean="0"/>
          </a:p>
          <a:p>
            <a:endParaRPr lang="en-ZA" sz="24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05836" y="1329263"/>
          <a:ext cx="7854952" cy="3630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1211"/>
                <a:gridCol w="5333741"/>
              </a:tblGrid>
              <a:tr h="291617">
                <a:tc>
                  <a:txBody>
                    <a:bodyPr/>
                    <a:lstStyle/>
                    <a:p>
                      <a:r>
                        <a:rPr lang="en-ZA" i="1" dirty="0" smtClean="0"/>
                        <a:t>Inclusion Criteria</a:t>
                      </a:r>
                      <a:endParaRPr lang="en-ZA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i="1" dirty="0" smtClean="0"/>
                        <a:t>Exclusion Criteria</a:t>
                      </a:r>
                      <a:endParaRPr lang="en-ZA" i="1" dirty="0"/>
                    </a:p>
                  </a:txBody>
                  <a:tcPr/>
                </a:tc>
              </a:tr>
              <a:tr h="947755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 smtClean="0"/>
                        <a:t>Male or Female</a:t>
                      </a:r>
                      <a:r>
                        <a:rPr lang="en-ZA" baseline="0" dirty="0" smtClean="0"/>
                        <a:t> distance</a:t>
                      </a:r>
                      <a:r>
                        <a:rPr lang="en-ZA" dirty="0" smtClean="0"/>
                        <a:t> runners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 smtClean="0"/>
                        <a:t>(</a:t>
                      </a:r>
                      <a:r>
                        <a:rPr lang="en-ZA" baseline="0" dirty="0" smtClean="0"/>
                        <a:t> 21km +)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dirty="0" smtClean="0"/>
                        <a:t>Participants who are currently</a:t>
                      </a:r>
                      <a:r>
                        <a:rPr lang="en-ZA" baseline="0" dirty="0" smtClean="0"/>
                        <a:t> injured according to the study’s definition of injury </a:t>
                      </a:r>
                      <a:r>
                        <a:rPr lang="en-ZA" baseline="0" dirty="0" err="1" smtClean="0"/>
                        <a:t>ie</a:t>
                      </a:r>
                      <a:r>
                        <a:rPr lang="en-ZA" baseline="0" dirty="0" smtClean="0"/>
                        <a:t>. Are unable to run</a:t>
                      </a:r>
                      <a:endParaRPr lang="en-ZA" dirty="0"/>
                    </a:p>
                  </a:txBody>
                  <a:tcPr/>
                </a:tc>
              </a:tr>
              <a:tr h="947755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 smtClean="0"/>
                        <a:t>Participants with a history of injury / niggle(s)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dirty="0" smtClean="0"/>
                        <a:t>Participants with gross pathology and / or</a:t>
                      </a:r>
                      <a:r>
                        <a:rPr lang="en-ZA" baseline="0" dirty="0" smtClean="0"/>
                        <a:t> </a:t>
                      </a:r>
                      <a:r>
                        <a:rPr lang="en-ZA" baseline="0" dirty="0" err="1" smtClean="0"/>
                        <a:t>orthoses</a:t>
                      </a:r>
                      <a:r>
                        <a:rPr lang="en-ZA" baseline="0" dirty="0" smtClean="0"/>
                        <a:t> </a:t>
                      </a:r>
                      <a:r>
                        <a:rPr lang="en-ZA" baseline="0" dirty="0" err="1" smtClean="0"/>
                        <a:t>eg</a:t>
                      </a:r>
                      <a:r>
                        <a:rPr lang="en-ZA" baseline="0" dirty="0" smtClean="0"/>
                        <a:t>. Amputees / joint </a:t>
                      </a:r>
                      <a:r>
                        <a:rPr lang="en-ZA" baseline="0" dirty="0" err="1" smtClean="0"/>
                        <a:t>arthroplasty</a:t>
                      </a:r>
                      <a:r>
                        <a:rPr lang="en-ZA" baseline="0" dirty="0" smtClean="0"/>
                        <a:t> or neurological disorders</a:t>
                      </a:r>
                      <a:endParaRPr lang="en-ZA" dirty="0"/>
                    </a:p>
                  </a:txBody>
                  <a:tcPr/>
                </a:tc>
              </a:tr>
              <a:tr h="510330">
                <a:tc>
                  <a:txBody>
                    <a:bodyPr/>
                    <a:lstStyle/>
                    <a:p>
                      <a:pPr algn="l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dirty="0" smtClean="0"/>
                        <a:t>Participants who have had any significant surgical intervention to the lower extremity</a:t>
                      </a:r>
                      <a:endParaRPr lang="en-ZA" dirty="0"/>
                    </a:p>
                  </a:txBody>
                  <a:tcPr/>
                </a:tc>
              </a:tr>
              <a:tr h="729042">
                <a:tc>
                  <a:txBody>
                    <a:bodyPr/>
                    <a:lstStyle/>
                    <a:p>
                      <a:pPr algn="l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 smtClean="0"/>
                        <a:t>Participants who did not consent to the study</a:t>
                      </a:r>
                      <a:endParaRPr lang="en-ZA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5263" y="5240686"/>
            <a:ext cx="1515525" cy="161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5836" y="168812"/>
            <a:ext cx="8342313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ZA" sz="2800" i="1" dirty="0" smtClean="0">
                <a:solidFill>
                  <a:srgbClr val="0070C0"/>
                </a:solidFill>
              </a:rPr>
              <a:t>#RUNSTUDY2017</a:t>
            </a:r>
            <a:endParaRPr lang="en-ZA" sz="2800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836" y="1674055"/>
            <a:ext cx="7854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chemeClr val="tx1">
                  <a:lumMod val="50000"/>
                  <a:lumOff val="50000"/>
                </a:schemeClr>
              </a:buClr>
              <a:buSzPct val="100000"/>
            </a:pPr>
            <a:r>
              <a:rPr lang="en-ZA" sz="2000" dirty="0" smtClean="0"/>
              <a:t> 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itchFamily="34" charset="0"/>
              <a:buChar char="•"/>
            </a:pPr>
            <a:endParaRPr lang="en-ZA" sz="2000" dirty="0" smtClean="0"/>
          </a:p>
          <a:p>
            <a:endParaRPr lang="en-ZA" sz="2400" dirty="0" smtClean="0"/>
          </a:p>
          <a:p>
            <a:endParaRPr lang="en-ZA" sz="2400" dirty="0" smtClean="0"/>
          </a:p>
          <a:p>
            <a:endParaRPr lang="en-ZA" sz="2400" dirty="0" smtClean="0"/>
          </a:p>
          <a:p>
            <a:endParaRPr lang="en-ZA" sz="2400" dirty="0" smtClean="0"/>
          </a:p>
          <a:p>
            <a:endParaRPr lang="en-ZA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5263" y="5240686"/>
            <a:ext cx="1515525" cy="161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5246" y="1128932"/>
            <a:ext cx="5220017" cy="391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5836" y="168812"/>
            <a:ext cx="8342313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ZA" sz="2800" i="1" dirty="0" smtClean="0">
                <a:solidFill>
                  <a:srgbClr val="0070C0"/>
                </a:solidFill>
              </a:rPr>
              <a:t>#RUNSTUDY2017</a:t>
            </a:r>
            <a:endParaRPr lang="en-ZA" sz="2800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836" y="1674055"/>
            <a:ext cx="7854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/>
              <a:t> EMG / Electromyography </a:t>
            </a:r>
          </a:p>
          <a:p>
            <a:endParaRPr lang="en-ZA" sz="2400" dirty="0" smtClean="0"/>
          </a:p>
          <a:p>
            <a:pPr>
              <a:buClr>
                <a:srgbClr val="0070C0"/>
              </a:buClr>
              <a:buSzPct val="150000"/>
              <a:buFont typeface="Arial" pitchFamily="34" charset="0"/>
              <a:buChar char="•"/>
            </a:pPr>
            <a:r>
              <a:rPr lang="en-ZA" sz="2000" dirty="0" smtClean="0"/>
              <a:t> 	EMG analysis will be conducted by using the 8 Sensor </a:t>
            </a:r>
            <a:r>
              <a:rPr lang="en-ZA" sz="2000" dirty="0" err="1" smtClean="0"/>
              <a:t>Trigno</a:t>
            </a:r>
            <a:r>
              <a:rPr lang="en-ZA" sz="2000" dirty="0" smtClean="0"/>
              <a:t> 	Wireless EMG Set (Analogue and Digital Version).  </a:t>
            </a:r>
          </a:p>
          <a:p>
            <a:pPr>
              <a:buClr>
                <a:srgbClr val="0070C0"/>
              </a:buClr>
              <a:buSzPct val="150000"/>
              <a:buFont typeface="Arial" pitchFamily="34" charset="0"/>
              <a:buChar char="•"/>
            </a:pPr>
            <a:endParaRPr lang="en-ZA" sz="2000" dirty="0" smtClean="0"/>
          </a:p>
          <a:p>
            <a:pPr>
              <a:buClr>
                <a:srgbClr val="0070C0"/>
              </a:buClr>
              <a:buSzPct val="150000"/>
              <a:buFont typeface="Arial" pitchFamily="34" charset="0"/>
              <a:buChar char="•"/>
            </a:pPr>
            <a:r>
              <a:rPr lang="en-ZA" sz="2000" dirty="0" smtClean="0"/>
              <a:t> 	Muscle activity will be recorded bilaterally using surface 	electrodes on the following muscles: 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SzPct val="100000"/>
            </a:pPr>
            <a:endParaRPr lang="en-ZA" sz="2000" dirty="0" smtClean="0"/>
          </a:p>
          <a:p>
            <a:endParaRPr lang="en-ZA" sz="2400" dirty="0" smtClean="0"/>
          </a:p>
          <a:p>
            <a:endParaRPr lang="en-ZA" sz="2400" dirty="0" smtClean="0"/>
          </a:p>
          <a:p>
            <a:endParaRPr lang="en-ZA" sz="2400" dirty="0" smtClean="0"/>
          </a:p>
          <a:p>
            <a:endParaRPr lang="en-ZA" sz="2400" dirty="0" smtClean="0"/>
          </a:p>
          <a:p>
            <a:endParaRPr lang="en-ZA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5263" y="5240686"/>
            <a:ext cx="1515525" cy="161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684a9b1505941698220b187cc719224 xmlns="ab52491c-92e4-4722-b660-95655e5c05e8">
      <Terms xmlns="http://schemas.microsoft.com/office/infopath/2007/PartnerControls"/>
    </p684a9b1505941698220b187cc719224>
    <SeoKeywords xmlns="http://schemas.microsoft.com/sharepoint/v3" xsi:nil="true"/>
    <TaxCatchAll xmlns="ab52491c-92e4-4722-b660-95655e5c05e8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46FB06608F9D44A596B7F9D5067A89" ma:contentTypeVersion="10" ma:contentTypeDescription="Create a new document." ma:contentTypeScope="" ma:versionID="1924db0c187928cb3c847c47b0c4581e">
  <xsd:schema xmlns:xsd="http://www.w3.org/2001/XMLSchema" xmlns:xs="http://www.w3.org/2001/XMLSchema" xmlns:p="http://schemas.microsoft.com/office/2006/metadata/properties" xmlns:ns1="http://schemas.microsoft.com/sharepoint/v3" xmlns:ns2="ab52491c-92e4-4722-b660-95655e5c05e8" targetNamespace="http://schemas.microsoft.com/office/2006/metadata/properties" ma:root="true" ma:fieldsID="cf546833db84d188a181569fb92ab78b" ns1:_="" ns2:_="">
    <xsd:import namespace="http://schemas.microsoft.com/sharepoint/v3"/>
    <xsd:import namespace="ab52491c-92e4-4722-b660-95655e5c05e8"/>
    <xsd:element name="properties">
      <xsd:complexType>
        <xsd:sequence>
          <xsd:element name="documentManagement">
            <xsd:complexType>
              <xsd:all>
                <xsd:element ref="ns1:SeoKeywords" minOccurs="0"/>
                <xsd:element ref="ns2:p684a9b1505941698220b187cc719224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SeoKeywords" ma:index="8" nillable="true" ma:displayName="Meta Keywords" ma:description="Meta Keywords" ma:hidden="true" ma:internalName="SeoKeywords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52491c-92e4-4722-b660-95655e5c05e8" elementFormDefault="qualified">
    <xsd:import namespace="http://schemas.microsoft.com/office/2006/documentManagement/types"/>
    <xsd:import namespace="http://schemas.microsoft.com/office/infopath/2007/PartnerControls"/>
    <xsd:element name="p684a9b1505941698220b187cc719224" ma:index="9" nillable="true" ma:taxonomy="true" ma:internalName="p684a9b1505941698220b187cc719224" ma:taxonomyFieldName="Managed_x0020_Metadata" ma:displayName="Managed Metadata" ma:indexed="true" ma:readOnly="false" ma:default="" ma:fieldId="{9684a9b1-5059-4169-8220-b187cc719224}" ma:sspId="2f1784de-5ea5-4191-a343-fd214c04c33f" ma:termSetId="d5b2bf6e-8c48-4433-aed5-e36e2ce6f9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92e08b0f-2340-4a60-95c7-59b5e64a7fef}" ma:internalName="TaxCatchAll" ma:showField="CatchAllData" ma:web="ab52491c-92e4-4722-b660-95655e5c05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92e08b0f-2340-4a60-95c7-59b5e64a7fef}" ma:internalName="TaxCatchAllLabel" ma:readOnly="true" ma:showField="CatchAllDataLabel" ma:web="ab52491c-92e4-4722-b660-95655e5c05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2D69FE-8503-4DDB-AD51-31CE61F28C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1FC6E9-25D5-4217-B8CB-E12EEED3EBE0}">
  <ds:schemaRefs>
    <ds:schemaRef ds:uri="http://schemas.microsoft.com/office/2006/metadata/properties"/>
    <ds:schemaRef ds:uri="http://schemas.microsoft.com/office/infopath/2007/PartnerControls"/>
    <ds:schemaRef ds:uri="ab52491c-92e4-4722-b660-95655e5c05e8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DBD15377-6370-47EA-A6E1-BE6397B4FE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b52491c-92e4-4722-b660-95655e5c05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1828</TotalTime>
  <Words>1922</Words>
  <Application>Microsoft Office PowerPoint</Application>
  <PresentationFormat>On-screen Show (4:3)</PresentationFormat>
  <Paragraphs>252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Opulent</vt:lpstr>
      <vt:lpstr>Running biomechanics and hip function in the Prediction of Injury  in DISTANCE Runners </vt:lpstr>
      <vt:lpstr>#RUNSTUDY2017</vt:lpstr>
      <vt:lpstr>#RUNSTUDY2017</vt:lpstr>
      <vt:lpstr>#RUNSTUDY2017</vt:lpstr>
      <vt:lpstr>#RUNSTUDY2017</vt:lpstr>
      <vt:lpstr>#RUNSTUDY2017</vt:lpstr>
      <vt:lpstr>#RUNSTUDY2017</vt:lpstr>
      <vt:lpstr>#RUNSTUDY2017</vt:lpstr>
      <vt:lpstr>#RUNSTUDY2017</vt:lpstr>
      <vt:lpstr>#RUNSTUDY2017</vt:lpstr>
      <vt:lpstr>#RUNSTUDY2017</vt:lpstr>
      <vt:lpstr>#RUNSTUDY2017</vt:lpstr>
      <vt:lpstr>#RUNSTUDY2017</vt:lpstr>
      <vt:lpstr>#RUNSTUDY2017</vt:lpstr>
      <vt:lpstr>#RUNSTUDY2017</vt:lpstr>
      <vt:lpstr>#RUNSTUDY2017</vt:lpstr>
      <vt:lpstr>#RUNSTUDY2017</vt:lpstr>
      <vt:lpstr>#RUNSTUDY2017</vt:lpstr>
      <vt:lpstr>#RUNSTUDY2017</vt:lpstr>
      <vt:lpstr>References</vt:lpstr>
      <vt:lpstr>References</vt:lpstr>
      <vt:lpstr>References</vt:lpstr>
      <vt:lpstr>References</vt:lpstr>
      <vt:lpstr>References</vt:lpstr>
      <vt:lpstr>References</vt:lpstr>
      <vt:lpstr>acknowledgements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Ross</dc:creator>
  <cp:lastModifiedBy>ROSIN'S</cp:lastModifiedBy>
  <cp:revision>143</cp:revision>
  <dcterms:created xsi:type="dcterms:W3CDTF">2014-08-26T09:54:46Z</dcterms:created>
  <dcterms:modified xsi:type="dcterms:W3CDTF">2017-06-16T14:56:56Z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0x0101009046FB06608F9D44A596B7F9D5067A89</vt:lpwstr>
  </property>
  <property fmtid="{D5CDD505-2E9C-101B-9397-08002B2CF9AE}" pid="3" name="Managed_x0020_Metadata">
    <vt:lpwstr/>
  </property>
  <property fmtid="{D5CDD505-2E9C-101B-9397-08002B2CF9AE}" pid="4" name="Managed Metadata">
    <vt:lpwstr/>
  </property>
</Properties>
</file>